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0" r:id="rId3"/>
    <p:sldId id="357" r:id="rId4"/>
    <p:sldId id="358" r:id="rId5"/>
    <p:sldId id="370" r:id="rId6"/>
    <p:sldId id="379" r:id="rId7"/>
    <p:sldId id="339" r:id="rId8"/>
    <p:sldId id="336" r:id="rId9"/>
    <p:sldId id="337" r:id="rId10"/>
    <p:sldId id="342" r:id="rId11"/>
    <p:sldId id="343" r:id="rId12"/>
    <p:sldId id="338" r:id="rId13"/>
    <p:sldId id="341" r:id="rId14"/>
    <p:sldId id="344" r:id="rId15"/>
    <p:sldId id="345" r:id="rId16"/>
    <p:sldId id="347" r:id="rId17"/>
    <p:sldId id="340" r:id="rId18"/>
    <p:sldId id="377" r:id="rId19"/>
    <p:sldId id="374" r:id="rId20"/>
    <p:sldId id="376" r:id="rId21"/>
    <p:sldId id="378" r:id="rId22"/>
    <p:sldId id="346" r:id="rId23"/>
    <p:sldId id="348" r:id="rId24"/>
    <p:sldId id="353" r:id="rId25"/>
    <p:sldId id="352" r:id="rId26"/>
    <p:sldId id="354" r:id="rId27"/>
    <p:sldId id="355" r:id="rId28"/>
    <p:sldId id="264" r:id="rId29"/>
    <p:sldId id="265" r:id="rId30"/>
    <p:sldId id="267" r:id="rId31"/>
    <p:sldId id="266" r:id="rId32"/>
    <p:sldId id="268" r:id="rId33"/>
    <p:sldId id="271" r:id="rId34"/>
    <p:sldId id="269" r:id="rId35"/>
    <p:sldId id="272" r:id="rId36"/>
    <p:sldId id="356" r:id="rId37"/>
    <p:sldId id="361" r:id="rId38"/>
    <p:sldId id="364" r:id="rId39"/>
    <p:sldId id="365" r:id="rId40"/>
    <p:sldId id="362" r:id="rId41"/>
    <p:sldId id="371" r:id="rId42"/>
    <p:sldId id="359" r:id="rId43"/>
    <p:sldId id="372" r:id="rId44"/>
    <p:sldId id="381" r:id="rId45"/>
    <p:sldId id="380" r:id="rId46"/>
    <p:sldId id="382" r:id="rId47"/>
    <p:sldId id="383" r:id="rId48"/>
    <p:sldId id="366" r:id="rId49"/>
    <p:sldId id="367" r:id="rId50"/>
    <p:sldId id="368" r:id="rId51"/>
    <p:sldId id="369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0"/>
            <p14:sldId id="357"/>
            <p14:sldId id="358"/>
            <p14:sldId id="370"/>
            <p14:sldId id="379"/>
            <p14:sldId id="339"/>
            <p14:sldId id="336"/>
            <p14:sldId id="337"/>
            <p14:sldId id="342"/>
            <p14:sldId id="343"/>
            <p14:sldId id="338"/>
            <p14:sldId id="341"/>
            <p14:sldId id="344"/>
            <p14:sldId id="345"/>
            <p14:sldId id="347"/>
            <p14:sldId id="340"/>
            <p14:sldId id="377"/>
            <p14:sldId id="374"/>
            <p14:sldId id="376"/>
            <p14:sldId id="378"/>
            <p14:sldId id="346"/>
            <p14:sldId id="348"/>
            <p14:sldId id="353"/>
            <p14:sldId id="352"/>
            <p14:sldId id="354"/>
            <p14:sldId id="355"/>
            <p14:sldId id="264"/>
            <p14:sldId id="265"/>
            <p14:sldId id="267"/>
            <p14:sldId id="266"/>
            <p14:sldId id="268"/>
            <p14:sldId id="271"/>
            <p14:sldId id="269"/>
            <p14:sldId id="272"/>
            <p14:sldId id="356"/>
            <p14:sldId id="361"/>
            <p14:sldId id="364"/>
            <p14:sldId id="365"/>
            <p14:sldId id="362"/>
            <p14:sldId id="371"/>
            <p14:sldId id="359"/>
            <p14:sldId id="372"/>
            <p14:sldId id="381"/>
            <p14:sldId id="380"/>
            <p14:sldId id="382"/>
            <p14:sldId id="383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07.07.2021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12C61-33A9-40C1-9F90-A9C8EB5333D5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F353-7BCE-4E71-BEA4-B62850158DB9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A9D0F-F217-4CCE-8B91-5A631058AAC2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730C5-441C-453B-B6C1-72ED93AFADBB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6B00-3439-4407-9105-6448BBD2FEE8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463E-3062-4E49-9F3B-D660C74ED7F4}" type="datetime1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D5A8D-6C2A-4C69-AA3E-73B5856A05C5}" type="datetime1">
              <a:rPr lang="ru-RU" smtClean="0"/>
              <a:t>07.07.2021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F8A8-77DB-4D87-AEAD-9BED5369B980}" type="datetime1">
              <a:rPr lang="ru-RU" smtClean="0"/>
              <a:t>07.07.2021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9619E-BF61-44F9-BD44-DE52E8F3BEE3}" type="datetime1">
              <a:rPr lang="ru-RU" smtClean="0"/>
              <a:t>07.07.2021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7120-B057-4C5E-9101-1CEE3C2320FF}" type="datetime1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08DC9-8C67-4642-A640-465190BD481E}" type="datetime1">
              <a:rPr lang="ru-RU" smtClean="0"/>
              <a:t>07.07.2021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4E6D8-44AD-483F-83C3-8F7F50443546}" type="datetime1">
              <a:rPr lang="ru-RU" smtClean="0"/>
              <a:t>07.07.2021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Введение в нейробиологию и математические модели нейронов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Пример. Устройство сетчатки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7C224F-1F91-47B2-B917-7969A534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268760"/>
            <a:ext cx="6048375" cy="4810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44DAF1-4948-4953-A475-29654D2F24E0}"/>
              </a:ext>
            </a:extLst>
          </p:cNvPr>
          <p:cNvSpPr txBox="1"/>
          <p:nvPr/>
        </p:nvSpPr>
        <p:spPr>
          <a:xfrm>
            <a:off x="6553200" y="5589240"/>
            <a:ext cx="2419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dirty="0"/>
              <a:t>в визуальную  кору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64090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Мембранный потенциал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61C6F4-031D-452A-A667-456B699D5010}"/>
              </a:ext>
            </a:extLst>
          </p:cNvPr>
          <p:cNvSpPr/>
          <p:nvPr/>
        </p:nvSpPr>
        <p:spPr>
          <a:xfrm>
            <a:off x="179512" y="888585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b="1" dirty="0"/>
              <a:t>Мембрана</a:t>
            </a:r>
            <a:r>
              <a:rPr lang="ru-RU" sz="2000" dirty="0"/>
              <a:t> – липидная оболочка, которая изолирует внутренности клетки от внешней среды. </a:t>
            </a:r>
          </a:p>
          <a:p>
            <a:pPr lvl="1"/>
            <a:r>
              <a:rPr lang="ru-RU" sz="2000" dirty="0"/>
              <a:t>Мембрана проницаема для некоторых ионов: К</a:t>
            </a:r>
            <a:r>
              <a:rPr lang="ru-RU" sz="2000" baseline="30000" dirty="0"/>
              <a:t>+</a:t>
            </a:r>
            <a:r>
              <a:rPr lang="ru-RU" sz="2000" dirty="0"/>
              <a:t>, </a:t>
            </a:r>
            <a:r>
              <a:rPr lang="en-US" sz="2000" dirty="0"/>
              <a:t>Na</a:t>
            </a:r>
            <a:r>
              <a:rPr lang="en-US" sz="2000" baseline="30000" dirty="0"/>
              <a:t>+</a:t>
            </a:r>
            <a:r>
              <a:rPr lang="en-US" sz="2000" dirty="0"/>
              <a:t>, Cl</a:t>
            </a:r>
            <a:r>
              <a:rPr lang="en-US" sz="2000" baseline="30000" dirty="0"/>
              <a:t>-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E8004EE-7D1F-4FAC-8843-D5CD02A7D154}"/>
              </a:ext>
            </a:extLst>
          </p:cNvPr>
          <p:cNvGrpSpPr/>
          <p:nvPr/>
        </p:nvGrpSpPr>
        <p:grpSpPr>
          <a:xfrm>
            <a:off x="5148064" y="2348142"/>
            <a:ext cx="3441919" cy="2779805"/>
            <a:chOff x="4963985" y="1891702"/>
            <a:chExt cx="3441919" cy="2779805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78EBF0C4-AFA0-4C8B-B465-76BB59DF9E39}"/>
                </a:ext>
              </a:extLst>
            </p:cNvPr>
            <p:cNvSpPr/>
            <p:nvPr/>
          </p:nvSpPr>
          <p:spPr>
            <a:xfrm>
              <a:off x="5364088" y="2438667"/>
              <a:ext cx="2448272" cy="178242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A5301-C2F4-46BB-9260-BB1F433FF80D}"/>
                </a:ext>
              </a:extLst>
            </p:cNvPr>
            <p:cNvSpPr txBox="1"/>
            <p:nvPr/>
          </p:nvSpPr>
          <p:spPr>
            <a:xfrm>
              <a:off x="5473012" y="2942291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4B45EE-F443-4232-9726-FD6657BF3402}"/>
                </a:ext>
              </a:extLst>
            </p:cNvPr>
            <p:cNvSpPr txBox="1"/>
            <p:nvPr/>
          </p:nvSpPr>
          <p:spPr>
            <a:xfrm>
              <a:off x="5824836" y="2398448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46799E-B3AD-4B79-AB0A-E5CA239BE77D}"/>
                </a:ext>
              </a:extLst>
            </p:cNvPr>
            <p:cNvSpPr txBox="1"/>
            <p:nvPr/>
          </p:nvSpPr>
          <p:spPr>
            <a:xfrm>
              <a:off x="6553200" y="2230793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5C89F1-036D-4030-9440-A0B1B3A6C3C9}"/>
                </a:ext>
              </a:extLst>
            </p:cNvPr>
            <p:cNvSpPr txBox="1"/>
            <p:nvPr/>
          </p:nvSpPr>
          <p:spPr>
            <a:xfrm>
              <a:off x="7208218" y="2561759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3D1D6D-4762-403D-B2AA-E4D2FEF01ACF}"/>
                </a:ext>
              </a:extLst>
            </p:cNvPr>
            <p:cNvSpPr txBox="1"/>
            <p:nvPr/>
          </p:nvSpPr>
          <p:spPr>
            <a:xfrm>
              <a:off x="7377100" y="3092798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DDA83F-6B84-4D6E-8648-6133D1C0F3F7}"/>
                </a:ext>
              </a:extLst>
            </p:cNvPr>
            <p:cNvSpPr txBox="1"/>
            <p:nvPr/>
          </p:nvSpPr>
          <p:spPr>
            <a:xfrm>
              <a:off x="6965318" y="3486437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B780CD-4A9C-4469-866D-C52E70DA4E7D}"/>
                </a:ext>
              </a:extLst>
            </p:cNvPr>
            <p:cNvSpPr txBox="1"/>
            <p:nvPr/>
          </p:nvSpPr>
          <p:spPr>
            <a:xfrm>
              <a:off x="6371774" y="3614976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EB0F58-A5B9-413C-8EB5-64B915EFADA6}"/>
                </a:ext>
              </a:extLst>
            </p:cNvPr>
            <p:cNvSpPr txBox="1"/>
            <p:nvPr/>
          </p:nvSpPr>
          <p:spPr>
            <a:xfrm>
              <a:off x="5864340" y="3429000"/>
              <a:ext cx="485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3600" dirty="0"/>
                <a:t>-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5B2929-77CD-4EA3-A674-040853CDF620}"/>
                </a:ext>
              </a:extLst>
            </p:cNvPr>
            <p:cNvSpPr txBox="1"/>
            <p:nvPr/>
          </p:nvSpPr>
          <p:spPr>
            <a:xfrm>
              <a:off x="5389285" y="2185515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C13424-5826-4ADD-9693-458DE8AFAAB2}"/>
                </a:ext>
              </a:extLst>
            </p:cNvPr>
            <p:cNvSpPr txBox="1"/>
            <p:nvPr/>
          </p:nvSpPr>
          <p:spPr>
            <a:xfrm>
              <a:off x="6409302" y="1891702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50EC7C-47E5-4278-AE61-413CE4F2799D}"/>
                </a:ext>
              </a:extLst>
            </p:cNvPr>
            <p:cNvSpPr txBox="1"/>
            <p:nvPr/>
          </p:nvSpPr>
          <p:spPr>
            <a:xfrm>
              <a:off x="7411169" y="2175939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FD90E7-85B5-428D-B552-25CDEE676452}"/>
                </a:ext>
              </a:extLst>
            </p:cNvPr>
            <p:cNvSpPr txBox="1"/>
            <p:nvPr/>
          </p:nvSpPr>
          <p:spPr>
            <a:xfrm>
              <a:off x="7920104" y="3082965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111991-F5FA-4854-91C9-4AA7FC3B2FC9}"/>
                </a:ext>
              </a:extLst>
            </p:cNvPr>
            <p:cNvSpPr txBox="1"/>
            <p:nvPr/>
          </p:nvSpPr>
          <p:spPr>
            <a:xfrm>
              <a:off x="7385093" y="3899170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C27E95-1664-4596-B5E7-707236847A36}"/>
                </a:ext>
              </a:extLst>
            </p:cNvPr>
            <p:cNvSpPr txBox="1"/>
            <p:nvPr/>
          </p:nvSpPr>
          <p:spPr>
            <a:xfrm>
              <a:off x="6433964" y="4148287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8CA89E-A064-4BFD-BF69-67A0C55B7EFD}"/>
                </a:ext>
              </a:extLst>
            </p:cNvPr>
            <p:cNvSpPr txBox="1"/>
            <p:nvPr/>
          </p:nvSpPr>
          <p:spPr>
            <a:xfrm>
              <a:off x="5397646" y="3832755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EADFA0-C90E-413D-BA0D-7333A6FA08D9}"/>
                </a:ext>
              </a:extLst>
            </p:cNvPr>
            <p:cNvSpPr txBox="1"/>
            <p:nvPr/>
          </p:nvSpPr>
          <p:spPr>
            <a:xfrm>
              <a:off x="4963985" y="3091756"/>
              <a:ext cx="4858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800" dirty="0"/>
                <a:t>+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BE5EB7C-7AC9-457E-AE34-3F481A8F6016}"/>
              </a:ext>
            </a:extLst>
          </p:cNvPr>
          <p:cNvSpPr txBox="1"/>
          <p:nvPr/>
        </p:nvSpPr>
        <p:spPr>
          <a:xfrm>
            <a:off x="178975" y="2268912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2000" b="1" dirty="0"/>
              <a:t>Мембранный потенциал</a:t>
            </a:r>
            <a:r>
              <a:rPr lang="ru-RU" sz="2000" dirty="0"/>
              <a:t> – электрический потенциал внутри мембраны по отношению к внешней среде.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77D14F-15AB-4E24-965B-F33C9BBB8BA2}"/>
              </a:ext>
            </a:extLst>
          </p:cNvPr>
          <p:cNvSpPr txBox="1"/>
          <p:nvPr/>
        </p:nvSpPr>
        <p:spPr>
          <a:xfrm>
            <a:off x="183330" y="3738045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ru-RU" sz="2000" b="1" dirty="0"/>
              <a:t>Потенциал покоя</a:t>
            </a:r>
            <a:r>
              <a:rPr lang="ru-RU" sz="2000" dirty="0"/>
              <a:t> – мембранный потенциал нейрона при отсутствии внешних воздействий. Отрицателен, от</a:t>
            </a:r>
            <a:r>
              <a:rPr lang="en-US" sz="2000" dirty="0"/>
              <a:t> -</a:t>
            </a:r>
            <a:r>
              <a:rPr lang="ru-RU" sz="2000" dirty="0"/>
              <a:t>70 до -40</a:t>
            </a:r>
            <a:r>
              <a:rPr lang="en-US" sz="2000" dirty="0"/>
              <a:t> </a:t>
            </a:r>
            <a:r>
              <a:rPr lang="ru-RU" sz="2000" dirty="0"/>
              <a:t>мВ</a:t>
            </a:r>
          </a:p>
        </p:txBody>
      </p:sp>
    </p:spTree>
    <p:extLst>
      <p:ext uri="{BB962C8B-B14F-4D97-AF65-F5344CB8AC3E}">
        <p14:creationId xmlns:p14="http://schemas.microsoft.com/office/powerpoint/2010/main" val="191293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Сигналы в нервной системе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241116" y="738967"/>
            <a:ext cx="81369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Нейроны способны принимать и передавать электрические и химические сигналы. </a:t>
            </a:r>
          </a:p>
          <a:p>
            <a:pPr lvl="1"/>
            <a:endParaRPr lang="ru-RU" sz="2000" dirty="0"/>
          </a:p>
          <a:p>
            <a:pPr lvl="1" algn="ctr"/>
            <a:r>
              <a:rPr lang="ru-RU" sz="2000" b="1" dirty="0"/>
              <a:t>Виды электрических сигналов</a:t>
            </a:r>
          </a:p>
          <a:p>
            <a:pPr lvl="1"/>
            <a:r>
              <a:rPr lang="ru-RU" sz="2000" u="sng" dirty="0"/>
              <a:t>Градуальный потенциал </a:t>
            </a:r>
            <a:r>
              <a:rPr lang="ru-RU" sz="2000" dirty="0"/>
              <a:t>– плавный и локальный, «непрерывный». Распространяется на 1-2 мм</a:t>
            </a:r>
          </a:p>
          <a:p>
            <a:pPr lvl="1"/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3CD9EB-94F1-40E5-9331-04A7E6AD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16" y="3159935"/>
            <a:ext cx="4720186" cy="31964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9C3B5E-CAC4-4D56-9176-551D0A9FC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70" t="28351" r="3370" b="18775"/>
          <a:stretch/>
        </p:blipFill>
        <p:spPr>
          <a:xfrm>
            <a:off x="1331640" y="3004703"/>
            <a:ext cx="1930805" cy="362613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107D425-BE9B-4FB4-85C6-A8985C9FC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91" t="19235" b="74465"/>
          <a:stretch/>
        </p:blipFill>
        <p:spPr>
          <a:xfrm>
            <a:off x="2123728" y="3504681"/>
            <a:ext cx="1220437" cy="4320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578F3A-3C2E-4100-992C-D0BC82359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5" t="81637" r="20164" b="10815"/>
          <a:stretch/>
        </p:blipFill>
        <p:spPr>
          <a:xfrm>
            <a:off x="773198" y="5445224"/>
            <a:ext cx="953444" cy="5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8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Сигналы в нервной системе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251520" y="876191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u="sng" dirty="0"/>
              <a:t>Потенциал действия (</a:t>
            </a:r>
            <a:r>
              <a:rPr lang="ru-RU" sz="2000" u="sng" dirty="0" err="1"/>
              <a:t>спайк</a:t>
            </a:r>
            <a:r>
              <a:rPr lang="ru-RU" sz="2000" u="sng" dirty="0"/>
              <a:t>)</a:t>
            </a:r>
            <a:r>
              <a:rPr lang="ru-RU" sz="2000" dirty="0"/>
              <a:t> – «дискретный» нервный импульс,</a:t>
            </a:r>
            <a:r>
              <a:rPr lang="en-US" sz="2000" dirty="0"/>
              <a:t> </a:t>
            </a:r>
            <a:r>
              <a:rPr lang="ru-RU" sz="2000" dirty="0"/>
              <a:t>возникающий по принципу «все или ничего». ПД распространяется по аксону со скоростью около </a:t>
            </a:r>
            <a:r>
              <a:rPr lang="en-US" sz="2000" dirty="0"/>
              <a:t>120 </a:t>
            </a:r>
            <a:r>
              <a:rPr lang="ru-RU" sz="2000" dirty="0"/>
              <a:t>м/с.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414BEA-AFFA-469E-9F7B-7559847F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39377"/>
            <a:ext cx="2016224" cy="34004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D58003-3937-4049-BB66-B0A322CC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72" y="1975330"/>
            <a:ext cx="3691667" cy="43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5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Синапсы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A04172-729F-42AF-8983-BBA018E9467F}"/>
              </a:ext>
            </a:extLst>
          </p:cNvPr>
          <p:cNvSpPr/>
          <p:nvPr/>
        </p:nvSpPr>
        <p:spPr>
          <a:xfrm>
            <a:off x="395536" y="930956"/>
            <a:ext cx="80735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u="sng" dirty="0"/>
              <a:t>Синапс</a:t>
            </a:r>
            <a:r>
              <a:rPr lang="ru-RU" sz="2000" dirty="0"/>
              <a:t> – соединение, с помощью которого один нейрон передает сигнал другому </a:t>
            </a:r>
          </a:p>
          <a:p>
            <a:pPr lvl="1"/>
            <a:endParaRPr lang="ru-RU" sz="2000" dirty="0"/>
          </a:p>
          <a:p>
            <a:pPr lvl="1"/>
            <a:r>
              <a:rPr lang="ru-RU" sz="2000" u="sng" dirty="0" err="1"/>
              <a:t>Нейротрансмиттеры</a:t>
            </a:r>
            <a:r>
              <a:rPr lang="ru-RU" sz="2000" u="sng" dirty="0"/>
              <a:t> </a:t>
            </a:r>
            <a:r>
              <a:rPr lang="ru-RU" sz="2000" dirty="0"/>
              <a:t>– химические вещества, которые высвобождаются в синапсе и, воздействуя на </a:t>
            </a:r>
            <a:r>
              <a:rPr lang="ru-RU" sz="2000" u="sng" dirty="0"/>
              <a:t>рецепторы </a:t>
            </a:r>
            <a:r>
              <a:rPr lang="ru-RU" sz="2000" dirty="0"/>
              <a:t>мембраны, создают в ней локальный </a:t>
            </a:r>
            <a:r>
              <a:rPr lang="ru-RU" sz="2000" u="sng" dirty="0"/>
              <a:t>постсинаптический потенциал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CBF802-72EE-4CF5-A6E7-8EA6C1FE4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3099525"/>
            <a:ext cx="57626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10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Возбуждение и торможение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A04172-729F-42AF-8983-BBA018E9467F}"/>
              </a:ext>
            </a:extLst>
          </p:cNvPr>
          <p:cNvSpPr/>
          <p:nvPr/>
        </p:nvSpPr>
        <p:spPr>
          <a:xfrm>
            <a:off x="395536" y="720000"/>
            <a:ext cx="80735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В зависимости от реакции рецепторов на высвобожденный </a:t>
            </a:r>
            <a:r>
              <a:rPr lang="ru-RU" sz="2000" dirty="0" err="1"/>
              <a:t>нейротрансмиттер</a:t>
            </a:r>
            <a:r>
              <a:rPr lang="ru-RU" sz="2000" dirty="0"/>
              <a:t>, постсинаптический потенциал может вырасти (</a:t>
            </a:r>
            <a:r>
              <a:rPr lang="ru-RU" sz="2000" u="sng" dirty="0"/>
              <a:t>деполяризация</a:t>
            </a:r>
            <a:r>
              <a:rPr lang="ru-RU" sz="2000" dirty="0"/>
              <a:t>) или уменьшиться (</a:t>
            </a:r>
            <a:r>
              <a:rPr lang="ru-RU" sz="2000" u="sng" dirty="0" err="1"/>
              <a:t>гиперполяризация</a:t>
            </a:r>
            <a:r>
              <a:rPr lang="ru-RU" sz="2000" dirty="0"/>
              <a:t>). </a:t>
            </a:r>
          </a:p>
          <a:p>
            <a:pPr lvl="1"/>
            <a:endParaRPr lang="ru-RU" sz="2000" dirty="0"/>
          </a:p>
          <a:p>
            <a:pPr lvl="1"/>
            <a:r>
              <a:rPr lang="ru-RU" sz="2000" dirty="0"/>
              <a:t>Это называют возбуждающими или тормозящими воздействиями.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0C0AC-5ED6-402F-89F1-FB4A1D09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874772"/>
            <a:ext cx="3714750" cy="3352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5BE7FB-739E-413F-875F-B21E6411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4" y="2874772"/>
            <a:ext cx="3705225" cy="291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34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Нейромодуляция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CA04172-729F-42AF-8983-BBA018E9467F}"/>
              </a:ext>
            </a:extLst>
          </p:cNvPr>
          <p:cNvSpPr/>
          <p:nvPr/>
        </p:nvSpPr>
        <p:spPr>
          <a:xfrm>
            <a:off x="395536" y="720000"/>
            <a:ext cx="807358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Помимо возбуждения и торможения, </a:t>
            </a:r>
            <a:r>
              <a:rPr lang="ru-RU" sz="2000" dirty="0" err="1"/>
              <a:t>нейротрансмиттеры</a:t>
            </a:r>
            <a:r>
              <a:rPr lang="ru-RU" sz="2000" dirty="0"/>
              <a:t> могут оказывать более сложные воздействия, которые меняют свойства синапсов или нейронов:</a:t>
            </a:r>
          </a:p>
          <a:p>
            <a:pPr lvl="1"/>
            <a:endParaRPr lang="ru-RU" sz="2000" dirty="0"/>
          </a:p>
          <a:p>
            <a:pPr marL="914400" lvl="1" indent="-457200">
              <a:buAutoNum type="arabicPeriod"/>
            </a:pPr>
            <a:r>
              <a:rPr lang="ru-RU" sz="2000" u="sng" dirty="0"/>
              <a:t>Синаптическая пластичность</a:t>
            </a:r>
            <a:br>
              <a:rPr lang="ru-RU" sz="2000" dirty="0"/>
            </a:br>
            <a:r>
              <a:rPr lang="ru-RU" sz="2000" dirty="0"/>
              <a:t>Изменение синаптической проводимости, появление новых или отмирание старых синапсов. </a:t>
            </a:r>
            <a:br>
              <a:rPr lang="ru-RU" sz="2000" dirty="0"/>
            </a:br>
            <a:r>
              <a:rPr lang="ru-RU" sz="2000" dirty="0"/>
              <a:t>Память и обучение обусловлены этим механизмом</a:t>
            </a:r>
          </a:p>
          <a:p>
            <a:pPr marL="914400" lvl="1" indent="-457200">
              <a:buAutoNum type="arabicPeriod"/>
            </a:pPr>
            <a:endParaRPr lang="ru-RU" sz="2000" dirty="0"/>
          </a:p>
          <a:p>
            <a:pPr marL="914400" lvl="1" indent="-457200">
              <a:buAutoNum type="arabicPeriod"/>
            </a:pPr>
            <a:r>
              <a:rPr lang="ru-RU" sz="2000" u="sng" dirty="0"/>
              <a:t>Нейронная пластичность </a:t>
            </a:r>
          </a:p>
          <a:p>
            <a:pPr marL="895350" lvl="1"/>
            <a:r>
              <a:rPr lang="ru-RU" sz="2000" dirty="0"/>
              <a:t>Изменение мембранных или внутренних свойств нейронов: повышение или понижение возбудимости, появление новых рецепторов, изменение типа активности и др.</a:t>
            </a:r>
          </a:p>
        </p:txBody>
      </p:sp>
    </p:spTree>
    <p:extLst>
      <p:ext uri="{BB962C8B-B14F-4D97-AF65-F5344CB8AC3E}">
        <p14:creationId xmlns:p14="http://schemas.microsoft.com/office/powerpoint/2010/main" val="414404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Кодирование в нервной системе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395536" y="2060848"/>
            <a:ext cx="454684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200" u="sng" dirty="0"/>
              <a:t>Частота </a:t>
            </a:r>
            <a:r>
              <a:rPr lang="ru-RU" sz="2200" u="sng" dirty="0" err="1"/>
              <a:t>спайков</a:t>
            </a:r>
            <a:r>
              <a:rPr lang="ru-RU" sz="2200" dirty="0"/>
              <a:t> – основной способ кодирования информации в нервной системе.</a:t>
            </a:r>
          </a:p>
          <a:p>
            <a:pPr lvl="1"/>
            <a:endParaRPr lang="ru-RU" sz="2200" dirty="0"/>
          </a:p>
          <a:p>
            <a:pPr lvl="1"/>
            <a:r>
              <a:rPr lang="ru-RU" sz="2200" dirty="0"/>
              <a:t>Частота может соответствовать интенсивности воздействия, степени близости стимула к некоторому эталону и др.</a:t>
            </a:r>
          </a:p>
          <a:p>
            <a:pPr lvl="1"/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7E3839-2D03-46D4-8579-9C08E904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841375"/>
            <a:ext cx="35052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7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Частотное кодирование и адаптация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7D76566-82B4-45D0-984B-10EBEE0A2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4" y="4330264"/>
            <a:ext cx="8229600" cy="172819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ru-RU" sz="2200" dirty="0" err="1"/>
              <a:t>Неадаптирующийся</a:t>
            </a:r>
            <a:r>
              <a:rPr lang="ru-RU" sz="2200" dirty="0"/>
              <a:t> нейрон. Частота </a:t>
            </a:r>
            <a:r>
              <a:rPr lang="ru-RU" sz="2200" dirty="0" err="1"/>
              <a:t>спайков</a:t>
            </a:r>
            <a:r>
              <a:rPr lang="ru-RU" sz="2200" dirty="0"/>
              <a:t> пропорциональна интенсивности стимула.</a:t>
            </a:r>
          </a:p>
          <a:p>
            <a:pPr marL="514350" indent="-514350">
              <a:buFont typeface="+mj-lt"/>
              <a:buAutoNum type="alphaUcPeriod"/>
            </a:pPr>
            <a:r>
              <a:rPr lang="ru-RU" sz="2200" dirty="0"/>
              <a:t>Медленно адаптирующийся нейрон. Частота пропорциональна интенсивности, но падает со временем. </a:t>
            </a:r>
            <a:endParaRPr lang="en-US" sz="2200" dirty="0"/>
          </a:p>
          <a:p>
            <a:pPr marL="514350" indent="-514350">
              <a:buFont typeface="+mj-lt"/>
              <a:buAutoNum type="alphaUcPeriod"/>
            </a:pPr>
            <a:r>
              <a:rPr lang="ru-RU" sz="2200" dirty="0"/>
              <a:t>Быстро адаптирующийся нейрон. Реагирует на сильные изменения стимула</a:t>
            </a:r>
          </a:p>
          <a:p>
            <a:pPr marL="514350" indent="-514350">
              <a:buFont typeface="+mj-lt"/>
              <a:buAutoNum type="alphaUcPeriod"/>
            </a:pPr>
            <a:endParaRPr lang="ru-RU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1E47845-108D-45A0-9A68-F95A1C0AC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017894"/>
            <a:ext cx="4164013" cy="310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75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Анатомическое кодирование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30AF049E-5DB4-497E-8689-05CD9CF43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4525963"/>
          </a:xfrm>
        </p:spPr>
        <p:txBody>
          <a:bodyPr>
            <a:normAutofit/>
          </a:bodyPr>
          <a:lstStyle/>
          <a:p>
            <a:r>
              <a:rPr lang="ru-RU" sz="2400" dirty="0"/>
              <a:t>Тип информации может кодироваться аксоном, по которому она пришла: сигнал от зрительного нерва будет интерпретироваться как зрительный, даже если он возник в результате давления на глаз.</a:t>
            </a:r>
          </a:p>
          <a:p>
            <a:r>
              <a:rPr lang="ru-RU" sz="2400" dirty="0"/>
              <a:t>В моторной системе: конкретные нейроны «кодируют» движения конкретных мышц только потому что они связаны </a:t>
            </a:r>
            <a:r>
              <a:rPr lang="ru-RU" sz="2400" dirty="0" err="1"/>
              <a:t>синаптически</a:t>
            </a:r>
            <a:r>
              <a:rPr lang="ru-RU" sz="2400" dirty="0"/>
              <a:t>. </a:t>
            </a:r>
          </a:p>
          <a:p>
            <a:r>
              <a:rPr lang="ru-RU" sz="2400" dirty="0"/>
              <a:t>Сложные признаки кодируются группами нейронов, где каждый реагирует на конкретный маленький компонент стимула.</a:t>
            </a:r>
          </a:p>
        </p:txBody>
      </p:sp>
    </p:spTree>
    <p:extLst>
      <p:ext uri="{BB962C8B-B14F-4D97-AF65-F5344CB8AC3E}">
        <p14:creationId xmlns:p14="http://schemas.microsoft.com/office/powerpoint/2010/main" val="234975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 чем этот курс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530733" y="907247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b="1" dirty="0" err="1"/>
              <a:t>Нейроморфные</a:t>
            </a:r>
            <a:r>
              <a:rPr lang="ru-RU" sz="2000" b="1" dirty="0"/>
              <a:t> вычисления </a:t>
            </a:r>
            <a:r>
              <a:rPr lang="ru-RU" sz="2000" dirty="0"/>
              <a:t>– имитация принципов работы мозга для решения вычислительных задач.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EB5151-A99A-4E84-A780-81F095B0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409115"/>
            <a:ext cx="2728072" cy="19548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669591-C9E1-4EBA-9AEB-04C9E76B9478}"/>
              </a:ext>
            </a:extLst>
          </p:cNvPr>
          <p:cNvSpPr txBox="1"/>
          <p:nvPr/>
        </p:nvSpPr>
        <p:spPr>
          <a:xfrm>
            <a:off x="410679" y="5743667"/>
            <a:ext cx="8322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https://www.intel.com/content/www/us/en/research/neuromorphic-computing.html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B9420-2E3C-4AEA-966B-C6DD54D0663A}"/>
              </a:ext>
            </a:extLst>
          </p:cNvPr>
          <p:cNvSpPr txBox="1"/>
          <p:nvPr/>
        </p:nvSpPr>
        <p:spPr>
          <a:xfrm>
            <a:off x="1403648" y="5363924"/>
            <a:ext cx="2121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Intel “</a:t>
            </a:r>
            <a:r>
              <a:rPr lang="en-US" dirty="0" err="1"/>
              <a:t>Loihi</a:t>
            </a:r>
            <a:r>
              <a:rPr lang="en-US" dirty="0"/>
              <a:t>” chip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89537" y="1785970"/>
            <a:ext cx="78592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u="sng" dirty="0"/>
              <a:t>Аппаратные модели</a:t>
            </a:r>
            <a:r>
              <a:rPr lang="ru-RU" sz="2000" dirty="0"/>
              <a:t> – самообучающиеся (</a:t>
            </a:r>
            <a:r>
              <a:rPr lang="en-US" sz="2000" dirty="0"/>
              <a:t>on-chip learning)</a:t>
            </a:r>
            <a:r>
              <a:rPr lang="ru-RU" sz="2000" dirty="0"/>
              <a:t> микросхемы, имитирующие сеть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(</a:t>
            </a:r>
            <a:r>
              <a:rPr lang="en-US" sz="2000" dirty="0"/>
              <a:t>SNN). </a:t>
            </a:r>
          </a:p>
          <a:p>
            <a:pPr marL="457200" indent="-457200">
              <a:buAutoNum type="arabicPeriod"/>
            </a:pPr>
            <a:r>
              <a:rPr lang="ru-RU" sz="2000" u="sng" dirty="0"/>
              <a:t>Программные модели</a:t>
            </a:r>
            <a:r>
              <a:rPr lang="ru-RU" sz="2000" dirty="0"/>
              <a:t> – имитируют работу нервной системы на обычном компьютере.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7F9196-D9B4-41BB-B590-BBAA05C5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91" y="3140968"/>
            <a:ext cx="2418209" cy="2211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E1278F-1850-485E-AAF9-96DC3B57F584}"/>
              </a:ext>
            </a:extLst>
          </p:cNvPr>
          <p:cNvSpPr txBox="1"/>
          <p:nvPr/>
        </p:nvSpPr>
        <p:spPr>
          <a:xfrm>
            <a:off x="5177737" y="5401992"/>
            <a:ext cx="321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“Cheetah” quadruped robot 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AE111-1DAC-4886-8222-1EA7ADCCE6B3}"/>
              </a:ext>
            </a:extLst>
          </p:cNvPr>
          <p:cNvSpPr txBox="1"/>
          <p:nvPr/>
        </p:nvSpPr>
        <p:spPr>
          <a:xfrm>
            <a:off x="410679" y="6112999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Rutishauser</a:t>
            </a:r>
            <a:r>
              <a:rPr lang="en-US" sz="1600" dirty="0"/>
              <a:t>, S. et.al. (2008). Passive compliant quadruped robot using central pattern generators for locomotion control. In </a:t>
            </a:r>
            <a:r>
              <a:rPr lang="en-US" sz="1600" i="1" dirty="0"/>
              <a:t>2008 2nd IEEE RAS &amp; EMBS Int. Conf. Biomedical Robotics and </a:t>
            </a:r>
            <a:r>
              <a:rPr lang="en-US" sz="1600" i="1" dirty="0" err="1"/>
              <a:t>Biomechatronics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6083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Популяционное кодирование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3034AB-F18B-4035-89E7-84651355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68760"/>
            <a:ext cx="3428794" cy="381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C3C8AC-09F4-488B-9060-B0FCE10F2FBF}"/>
              </a:ext>
            </a:extLst>
          </p:cNvPr>
          <p:cNvSpPr txBox="1"/>
          <p:nvPr/>
        </p:nvSpPr>
        <p:spPr>
          <a:xfrm>
            <a:off x="1331640" y="5373216"/>
            <a:ext cx="813690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ru-RU" sz="2200" dirty="0"/>
              <a:t>Нейрон реагирует на близкие по характеристикам стимулы.</a:t>
            </a:r>
          </a:p>
          <a:p>
            <a:pPr algn="just"/>
            <a:r>
              <a:rPr lang="ru-RU" sz="2200" dirty="0"/>
              <a:t>Таким образом обеспечивается надежность</a:t>
            </a:r>
          </a:p>
        </p:txBody>
      </p:sp>
    </p:spTree>
    <p:extLst>
      <p:ext uri="{BB962C8B-B14F-4D97-AF65-F5344CB8AC3E}">
        <p14:creationId xmlns:p14="http://schemas.microsoft.com/office/powerpoint/2010/main" val="313266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Временное кодирование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3C8AC-09F4-488B-9060-B0FCE10F2FBF}"/>
              </a:ext>
            </a:extLst>
          </p:cNvPr>
          <p:cNvSpPr txBox="1"/>
          <p:nvPr/>
        </p:nvSpPr>
        <p:spPr>
          <a:xfrm>
            <a:off x="899592" y="4585367"/>
            <a:ext cx="8136904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ru-RU" sz="2200" dirty="0"/>
              <a:t>Признак кодируется паттерном </a:t>
            </a:r>
            <a:r>
              <a:rPr lang="ru-RU" sz="2200" dirty="0" err="1"/>
              <a:t>спайков</a:t>
            </a:r>
            <a:r>
              <a:rPr lang="ru-RU" sz="2200" dirty="0"/>
              <a:t>.</a:t>
            </a:r>
          </a:p>
          <a:p>
            <a:pPr algn="just"/>
            <a:r>
              <a:rPr lang="ru-RU" sz="2200" dirty="0"/>
              <a:t>Например, так кодируется направление звука в коре кошек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8778E2-89CC-49C1-B0BA-4E007A53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33693"/>
            <a:ext cx="5284795" cy="3419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47B542CD-E235-416B-9DF6-7629BEBE1C61}"/>
              </a:ext>
            </a:extLst>
          </p:cNvPr>
          <p:cNvSpPr txBox="1">
            <a:spLocks/>
          </p:cNvSpPr>
          <p:nvPr/>
        </p:nvSpPr>
        <p:spPr>
          <a:xfrm>
            <a:off x="611560" y="5741744"/>
            <a:ext cx="7632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>
                <a:uFillTx/>
              </a:defRPr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Middlebrooks, John C., et al. "A panoramic code for sound location by cortical neurons." </a:t>
            </a:r>
            <a:r>
              <a:rPr lang="en-US" sz="1600" i="1" dirty="0">
                <a:solidFill>
                  <a:schemeClr val="tx1"/>
                </a:solidFill>
              </a:rPr>
              <a:t>Science</a:t>
            </a:r>
            <a:r>
              <a:rPr lang="en-US" sz="1600" dirty="0">
                <a:solidFill>
                  <a:schemeClr val="tx1"/>
                </a:solidFill>
              </a:rPr>
              <a:t>  (1994): 842-844.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8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Интеграция информации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108AC-D1B2-4D4E-9B31-552D072B6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98688"/>
            <a:ext cx="6624736" cy="477515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0E379B4-CB69-493E-BD7C-CC15048572C4}"/>
              </a:ext>
            </a:extLst>
          </p:cNvPr>
          <p:cNvSpPr/>
          <p:nvPr/>
        </p:nvSpPr>
        <p:spPr>
          <a:xfrm>
            <a:off x="438924" y="786135"/>
            <a:ext cx="82478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Каждый нейрон сетчатки получает сигналы от </a:t>
            </a:r>
            <a:r>
              <a:rPr lang="en-US" sz="2000" dirty="0"/>
              <a:t>~100 </a:t>
            </a:r>
            <a:r>
              <a:rPr lang="ru-RU" sz="2000" dirty="0"/>
              <a:t>фоторецепторов, реагируя на определенные паттерны освещенности</a:t>
            </a:r>
            <a:endParaRPr lang="ru-RU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1053239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Интеграция информации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9C55F5-4CA0-42D6-864B-53F9D950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52" y="908720"/>
            <a:ext cx="3006973" cy="338802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D18D540-387F-4A05-9E93-FAEA44E49B82}"/>
              </a:ext>
            </a:extLst>
          </p:cNvPr>
          <p:cNvSpPr/>
          <p:nvPr/>
        </p:nvSpPr>
        <p:spPr>
          <a:xfrm>
            <a:off x="618789" y="4508501"/>
            <a:ext cx="40367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Неокортекс обрабатывает сенсорную информацию, создавая сложные комбинированные образы из простых признаков.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D9F0ED-31EB-440C-8C20-F753BB1DA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39" y="1067011"/>
            <a:ext cx="2808312" cy="54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Математические модели нейронов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A2EF9E-F862-43ED-8528-94735A69F8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863" y="2326767"/>
            <a:ext cx="7589660" cy="355729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F1F4D2-74A1-4397-9FE7-1AC1A4267263}"/>
              </a:ext>
            </a:extLst>
          </p:cNvPr>
          <p:cNvSpPr/>
          <p:nvPr/>
        </p:nvSpPr>
        <p:spPr>
          <a:xfrm>
            <a:off x="795863" y="6061836"/>
            <a:ext cx="7765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</a:rPr>
              <a:t>Izhikevich</a:t>
            </a:r>
            <a:r>
              <a:rPr lang="en-US" sz="1600" dirty="0">
                <a:latin typeface="Times New Roman" panose="02020603050405020304" pitchFamily="18" charset="0"/>
              </a:rPr>
              <a:t>, E. M. (2003). Simple model of spiking neurons. IEEE Trans. on Neur. Networks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795863" y="823192"/>
            <a:ext cx="749917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Феноменологические модели</a:t>
            </a:r>
            <a:r>
              <a:rPr lang="ru-RU" sz="2000" dirty="0"/>
              <a:t> – воспроизводят поведение, а не внутренние механизмы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Биофизические модели</a:t>
            </a:r>
            <a:r>
              <a:rPr lang="ru-RU" sz="2000" dirty="0"/>
              <a:t> – стараются точно воспроизвести механизмы работы нейрона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644F1D6B-CBE7-4424-80F0-3682CA905A04}"/>
              </a:ext>
            </a:extLst>
          </p:cNvPr>
          <p:cNvSpPr/>
          <p:nvPr/>
        </p:nvSpPr>
        <p:spPr>
          <a:xfrm>
            <a:off x="1691680" y="2492896"/>
            <a:ext cx="720080" cy="93610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55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0B5DF2-2EB4-4BF4-8205-8D850E37C6C4}"/>
              </a:ext>
            </a:extLst>
          </p:cNvPr>
          <p:cNvSpPr/>
          <p:nvPr/>
        </p:nvSpPr>
        <p:spPr>
          <a:xfrm>
            <a:off x="827584" y="1124744"/>
            <a:ext cx="7715200" cy="5370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Постсинаптический потенциал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Уравнение пассивной мембраны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Модель </a:t>
            </a:r>
            <a:r>
              <a:rPr lang="en-US" sz="2400" dirty="0"/>
              <a:t>integrate and fire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Реакция на внешние воздействия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Сравнение с живым нейроном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Модификации:</a:t>
            </a:r>
          </a:p>
          <a:p>
            <a:pPr marL="1371600" lvl="2" indent="-457200">
              <a:spcBef>
                <a:spcPts val="600"/>
              </a:spcBef>
              <a:buAutoNum type="arabicPeriod"/>
            </a:pPr>
            <a:r>
              <a:rPr lang="ru-RU" sz="2400" dirty="0"/>
              <a:t> </a:t>
            </a:r>
            <a:r>
              <a:rPr lang="en-US" sz="2400" dirty="0"/>
              <a:t>I&amp;F </a:t>
            </a:r>
            <a:r>
              <a:rPr lang="ru-RU" sz="2400" dirty="0"/>
              <a:t>с адаптацией</a:t>
            </a:r>
          </a:p>
          <a:p>
            <a:pPr marL="1371600" lvl="2" indent="-457200">
              <a:spcBef>
                <a:spcPts val="600"/>
              </a:spcBef>
              <a:buAutoNum type="arabicPeriod"/>
            </a:pPr>
            <a:r>
              <a:rPr lang="ru-RU" sz="2400" dirty="0"/>
              <a:t>Нелинейная </a:t>
            </a:r>
            <a:r>
              <a:rPr lang="en-US" sz="2400" dirty="0"/>
              <a:t>I&amp;F</a:t>
            </a:r>
            <a:endParaRPr lang="ru-RU" sz="24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Настройка параметров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400" dirty="0"/>
              <a:t>Приложения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endParaRPr lang="en-US" sz="24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1B2D7B-D9DD-47E1-89C5-D9446EFA0E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Простые модели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2002843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79CB6-3A9A-4D6A-AE14-7B9A852073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594236"/>
            <a:ext cx="3024336" cy="366952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0B5DF2-2EB4-4BF4-8205-8D850E37C6C4}"/>
              </a:ext>
            </a:extLst>
          </p:cNvPr>
          <p:cNvSpPr/>
          <p:nvPr/>
        </p:nvSpPr>
        <p:spPr>
          <a:xfrm>
            <a:off x="3779912" y="1412776"/>
            <a:ext cx="500404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Будут рассматриваться только модели электрических свойств мембраны.</a:t>
            </a:r>
          </a:p>
          <a:p>
            <a:pPr lvl="1"/>
            <a:endParaRPr lang="ru-RU" sz="2000" dirty="0"/>
          </a:p>
          <a:p>
            <a:pPr lvl="1"/>
            <a:r>
              <a:rPr lang="ru-RU" sz="2000" dirty="0"/>
              <a:t>Модели описывают поведение нейрона как реакцию на входной ток.</a:t>
            </a:r>
          </a:p>
          <a:p>
            <a:pPr lvl="1"/>
            <a:endParaRPr lang="ru-RU" sz="2000" dirty="0"/>
          </a:p>
          <a:p>
            <a:pPr lvl="1"/>
            <a:r>
              <a:rPr lang="ru-RU" sz="2000" dirty="0"/>
              <a:t>Не затрагиваются механизмы синаптической передачи, внутриклеточные реакции, действие разных </a:t>
            </a:r>
            <a:r>
              <a:rPr lang="ru-RU" sz="2000" dirty="0" err="1"/>
              <a:t>нейротрансмиттеров</a:t>
            </a:r>
            <a:r>
              <a:rPr lang="ru-RU" sz="2000" dirty="0"/>
              <a:t> и т.д.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1B2D7B-D9DD-47E1-89C5-D9446EFA0E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algn="ctr">
              <a:spcBef>
                <a:spcPct val="0"/>
              </a:spcBef>
              <a:buNone/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Простые модели нейронов</a:t>
            </a:r>
          </a:p>
        </p:txBody>
      </p:sp>
    </p:spTree>
    <p:extLst>
      <p:ext uri="{BB962C8B-B14F-4D97-AF65-F5344CB8AC3E}">
        <p14:creationId xmlns:p14="http://schemas.microsoft.com/office/powerpoint/2010/main" val="163950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43544C-8283-4562-85EA-5D7B1A19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55" y="2800431"/>
            <a:ext cx="3845106" cy="237988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20B5DF2-2EB4-4BF4-8205-8D850E37C6C4}"/>
              </a:ext>
            </a:extLst>
          </p:cNvPr>
          <p:cNvSpPr/>
          <p:nvPr/>
        </p:nvSpPr>
        <p:spPr>
          <a:xfrm>
            <a:off x="467544" y="789328"/>
            <a:ext cx="800754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</a:pPr>
            <a:r>
              <a:rPr lang="ru-RU" sz="2000" dirty="0"/>
              <a:t>Два нейрона соединены синапсом. </a:t>
            </a:r>
          </a:p>
          <a:p>
            <a:pPr lvl="1">
              <a:spcBef>
                <a:spcPts val="600"/>
              </a:spcBef>
            </a:pPr>
            <a:r>
              <a:rPr lang="ru-RU" sz="2000" dirty="0"/>
              <a:t>Когда </a:t>
            </a:r>
            <a:r>
              <a:rPr lang="ru-RU" sz="2000" u="sng" dirty="0" err="1"/>
              <a:t>пресинаптический</a:t>
            </a:r>
            <a:r>
              <a:rPr lang="ru-RU" sz="2000" dirty="0"/>
              <a:t> нейрон генерирует </a:t>
            </a:r>
            <a:r>
              <a:rPr lang="ru-RU" sz="2000" dirty="0" err="1"/>
              <a:t>спайк</a:t>
            </a:r>
            <a:r>
              <a:rPr lang="ru-RU" sz="2000" dirty="0"/>
              <a:t>, на мембране </a:t>
            </a:r>
            <a:r>
              <a:rPr lang="ru-RU" sz="2000" u="sng" dirty="0"/>
              <a:t>постсинаптического</a:t>
            </a:r>
            <a:r>
              <a:rPr lang="ru-RU" sz="2000" dirty="0"/>
              <a:t> нейрона возникает</a:t>
            </a:r>
            <a:r>
              <a:rPr lang="en-US" sz="2000" dirty="0"/>
              <a:t> </a:t>
            </a:r>
            <a:r>
              <a:rPr lang="ru-RU" sz="2000" dirty="0"/>
              <a:t>добавочный </a:t>
            </a:r>
            <a:r>
              <a:rPr lang="ru-RU" sz="2000" u="sng" dirty="0"/>
              <a:t>постсинаптический потенциал</a:t>
            </a:r>
            <a:r>
              <a:rPr lang="ru-RU" sz="2000" dirty="0"/>
              <a:t> (</a:t>
            </a:r>
            <a:r>
              <a:rPr lang="en-US" sz="2000" dirty="0"/>
              <a:t>PSP –postsynaptic potential)</a:t>
            </a:r>
            <a:endParaRPr lang="ru-RU" sz="2000" dirty="0"/>
          </a:p>
          <a:p>
            <a:pPr lvl="1">
              <a:spcBef>
                <a:spcPts val="600"/>
              </a:spcBef>
            </a:pPr>
            <a:endParaRPr lang="ru-RU" sz="2000" dirty="0"/>
          </a:p>
          <a:p>
            <a:pPr lvl="1">
              <a:spcBef>
                <a:spcPts val="600"/>
              </a:spcBef>
            </a:pPr>
            <a:r>
              <a:rPr lang="ru-RU" sz="2000" dirty="0"/>
              <a:t>В простейшем случае нейрон </a:t>
            </a:r>
            <a:r>
              <a:rPr lang="ru-RU" sz="2000" b="1" dirty="0"/>
              <a:t>суммирует синаптические сигналы</a:t>
            </a:r>
            <a:endParaRPr lang="en-US" sz="2000" b="1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01B2D7B-D9DD-47E1-89C5-D9446EFA0E0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algn="ctr">
              <a:spcBef>
                <a:spcPct val="0"/>
              </a:spcBef>
              <a:buNone/>
              <a:defRPr sz="3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Постсинаптический потенциал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5E3B8-AFE0-4EA6-A127-727DC1472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04" y="2941158"/>
            <a:ext cx="3543052" cy="3170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A981D-6ABF-4B15-9F04-ED46F101D3F4}"/>
              </a:ext>
            </a:extLst>
          </p:cNvPr>
          <p:cNvSpPr txBox="1"/>
          <p:nvPr/>
        </p:nvSpPr>
        <p:spPr>
          <a:xfrm>
            <a:off x="487494" y="5274965"/>
            <a:ext cx="2016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 err="1"/>
              <a:t>пресинаптически</a:t>
            </a:r>
            <a:r>
              <a:rPr lang="ru-RU" dirty="0" err="1"/>
              <a:t>е</a:t>
            </a:r>
            <a:r>
              <a:rPr lang="ru-RU" sz="1800" dirty="0"/>
              <a:t> нейроны 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8BBAB-FD06-4E1D-852B-3F9C55A21E86}"/>
              </a:ext>
            </a:extLst>
          </p:cNvPr>
          <p:cNvSpPr txBox="1"/>
          <p:nvPr/>
        </p:nvSpPr>
        <p:spPr>
          <a:xfrm>
            <a:off x="3061415" y="5180311"/>
            <a:ext cx="216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постсинаптический нейрон 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5D88578-15C6-430F-AD45-E71AEB6A883E}"/>
              </a:ext>
            </a:extLst>
          </p:cNvPr>
          <p:cNvCxnSpPr>
            <a:cxnSpLocks/>
          </p:cNvCxnSpPr>
          <p:nvPr/>
        </p:nvCxnSpPr>
        <p:spPr>
          <a:xfrm flipV="1">
            <a:off x="1495606" y="4908753"/>
            <a:ext cx="87829" cy="36621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5D0866B-933A-4155-A8F9-2F9B32513126}"/>
              </a:ext>
            </a:extLst>
          </p:cNvPr>
          <p:cNvCxnSpPr>
            <a:cxnSpLocks/>
          </p:cNvCxnSpPr>
          <p:nvPr/>
        </p:nvCxnSpPr>
        <p:spPr>
          <a:xfrm flipV="1">
            <a:off x="1236256" y="4092764"/>
            <a:ext cx="259350" cy="113487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391B2A8-44A4-4FA9-B267-A30DFC689645}"/>
              </a:ext>
            </a:extLst>
          </p:cNvPr>
          <p:cNvCxnSpPr>
            <a:cxnSpLocks/>
          </p:cNvCxnSpPr>
          <p:nvPr/>
        </p:nvCxnSpPr>
        <p:spPr>
          <a:xfrm flipV="1">
            <a:off x="3671667" y="4594963"/>
            <a:ext cx="80053" cy="42178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0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945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Электрическая схема пассивной мембраны</a:t>
            </a:r>
          </a:p>
        </p:txBody>
      </p:sp>
      <p:pic>
        <p:nvPicPr>
          <p:cNvPr id="18434" name="Picture 2" descr="http://neuronaldynamics.epfl.ch/online/x12.png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1382801" y="1487288"/>
            <a:ext cx="2664296" cy="3962633"/>
          </a:xfrm>
          <a:prstGeom prst="rect">
            <a:avLst/>
          </a:prstGeom>
          <a:noFill/>
        </p:spPr>
      </p:pic>
      <p:sp>
        <p:nvSpPr>
          <p:cNvPr id="10" name="Содержимое 2"/>
          <p:cNvSpPr>
            <a:spLocks noGrp="1"/>
          </p:cNvSpPr>
          <p:nvPr>
            <p:ph idx="1"/>
          </p:nvPr>
        </p:nvSpPr>
        <p:spPr>
          <a:xfrm>
            <a:off x="4303642" y="2080387"/>
            <a:ext cx="4752528" cy="2736304"/>
          </a:xfrm>
        </p:spPr>
        <p:txBody>
          <a:bodyPr>
            <a:normAutofit/>
          </a:bodyPr>
          <a:lstStyle/>
          <a:p>
            <a:pPr marL="442913" lvl="1" indent="14288">
              <a:buNone/>
            </a:pPr>
            <a:r>
              <a:rPr lang="ru-RU" sz="2000" b="1" dirty="0">
                <a:cs typeface="Times New Roman" pitchFamily="18" charset="0"/>
              </a:rPr>
              <a:t>Составляющие схемы:</a:t>
            </a:r>
          </a:p>
          <a:p>
            <a:pPr marL="442913" lvl="1" indent="14288">
              <a:buNone/>
            </a:pPr>
            <a:r>
              <a:rPr lang="en-US" sz="2000" dirty="0">
                <a:cs typeface="Times New Roman" pitchFamily="18" charset="0"/>
              </a:rPr>
              <a:t>C – </a:t>
            </a:r>
            <a:r>
              <a:rPr lang="ru-RU" sz="2000" dirty="0">
                <a:cs typeface="Times New Roman" pitchFamily="18" charset="0"/>
              </a:rPr>
              <a:t>емкость мембраны</a:t>
            </a:r>
          </a:p>
          <a:p>
            <a:pPr marL="442913" lvl="1" indent="14288">
              <a:buNone/>
            </a:pPr>
            <a:r>
              <a:rPr lang="en-US" sz="2000" dirty="0">
                <a:cs typeface="Times New Roman" pitchFamily="18" charset="0"/>
              </a:rPr>
              <a:t>R – </a:t>
            </a:r>
            <a:r>
              <a:rPr lang="ru-RU" sz="2000" dirty="0">
                <a:cs typeface="Times New Roman" pitchFamily="18" charset="0"/>
              </a:rPr>
              <a:t>сопротивление утечки</a:t>
            </a:r>
          </a:p>
          <a:p>
            <a:pPr marL="442913" lvl="1" indent="14288">
              <a:buNone/>
            </a:pPr>
            <a:r>
              <a:rPr lang="en-US" sz="2000" dirty="0" err="1">
                <a:cs typeface="Times New Roman" pitchFamily="18" charset="0"/>
              </a:rPr>
              <a:t>u</a:t>
            </a:r>
            <a:r>
              <a:rPr lang="en-US" sz="2000" baseline="-25000" dirty="0" err="1">
                <a:cs typeface="Times New Roman" pitchFamily="18" charset="0"/>
              </a:rPr>
              <a:t>rest</a:t>
            </a:r>
            <a:r>
              <a:rPr lang="en-US" sz="2000" dirty="0">
                <a:cs typeface="Times New Roman" pitchFamily="18" charset="0"/>
              </a:rPr>
              <a:t> – </a:t>
            </a:r>
            <a:r>
              <a:rPr lang="ru-RU" sz="2000" dirty="0">
                <a:cs typeface="Times New Roman" pitchFamily="18" charset="0"/>
              </a:rPr>
              <a:t>потенциал покоя</a:t>
            </a:r>
          </a:p>
          <a:p>
            <a:pPr marL="442913" lvl="1" indent="14288">
              <a:buNone/>
            </a:pPr>
            <a:r>
              <a:rPr lang="en-US" sz="2000" dirty="0">
                <a:cs typeface="Times New Roman" pitchFamily="18" charset="0"/>
              </a:rPr>
              <a:t>I(t) – </a:t>
            </a:r>
            <a:r>
              <a:rPr lang="ru-RU" sz="2000" dirty="0">
                <a:cs typeface="Times New Roman" pitchFamily="18" charset="0"/>
              </a:rPr>
              <a:t>входной ток</a:t>
            </a:r>
          </a:p>
          <a:p>
            <a:pPr marL="442913" lvl="1" indent="14288">
              <a:buNone/>
            </a:pPr>
            <a:r>
              <a:rPr lang="en-US" sz="2000" dirty="0">
                <a:cs typeface="Times New Roman" pitchFamily="18" charset="0"/>
              </a:rPr>
              <a:t>u(t) – </a:t>
            </a:r>
            <a:r>
              <a:rPr lang="ru-RU" sz="2000" dirty="0">
                <a:cs typeface="Times New Roman" pitchFamily="18" charset="0"/>
              </a:rPr>
              <a:t>мембранный потенциал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93819" y="1064926"/>
            <a:ext cx="6696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cs typeface="Times New Roman" pitchFamily="18" charset="0"/>
              </a:rPr>
              <a:t>Мембрана = «дырявая изоляция»</a:t>
            </a:r>
            <a:endParaRPr lang="ru-RU" sz="20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A6F09E-4ADF-44EC-A656-598D5F1B16A1}"/>
              </a:ext>
            </a:extLst>
          </p:cNvPr>
          <p:cNvSpPr/>
          <p:nvPr/>
        </p:nvSpPr>
        <p:spPr>
          <a:xfrm>
            <a:off x="909936" y="5749802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Gerstner</a:t>
            </a:r>
            <a:r>
              <a:rPr lang="ru-RU" dirty="0"/>
              <a:t> </a:t>
            </a:r>
            <a:r>
              <a:rPr lang="en-US" dirty="0"/>
              <a:t>et.al. (2014) Neuronal Dynamics</a:t>
            </a:r>
          </a:p>
          <a:p>
            <a:r>
              <a:rPr lang="ru-RU" dirty="0"/>
              <a:t>http://neuronaldynamics.epfl.ch/online/Ch1.html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9B4DB7-AC95-4F88-B79C-7E7C4E92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Уравнение пассивной мембраны</a:t>
            </a:r>
          </a:p>
        </p:txBody>
      </p:sp>
      <p:pic>
        <p:nvPicPr>
          <p:cNvPr id="8" name="Picture 2" descr="http://neuronaldynamics.epfl.ch/online/x12.png"/>
          <p:cNvPicPr>
            <a:picLocks noChangeAspect="1" noChangeArrowheads="1"/>
          </p:cNvPicPr>
          <p:nvPr/>
        </p:nvPicPr>
        <p:blipFill>
          <a:blip r:embed="rId2" cstate="print">
            <a:lum bright="-40000" contrast="40000"/>
          </a:blip>
          <a:srcRect/>
          <a:stretch>
            <a:fillRect/>
          </a:stretch>
        </p:blipFill>
        <p:spPr bwMode="auto">
          <a:xfrm>
            <a:off x="756248" y="1700807"/>
            <a:ext cx="2448272" cy="3641337"/>
          </a:xfrm>
          <a:prstGeom prst="rect">
            <a:avLst/>
          </a:prstGeom>
          <a:noFill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28562"/>
            <a:ext cx="200025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>
          <a:xfrm>
            <a:off x="2648851" y="976662"/>
            <a:ext cx="6143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Параллельное соединение резистора и конденсатора:</a:t>
            </a:r>
            <a:endParaRPr lang="ru-RU" sz="2000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7891" t="60042" r="48706"/>
          <a:stretch>
            <a:fillRect/>
          </a:stretch>
        </p:blipFill>
        <p:spPr bwMode="auto">
          <a:xfrm>
            <a:off x="4166094" y="5239462"/>
            <a:ext cx="3240360" cy="86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Объ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22938"/>
              </p:ext>
            </p:extLst>
          </p:nvPr>
        </p:nvGraphicFramePr>
        <p:xfrm>
          <a:off x="5069883" y="2538609"/>
          <a:ext cx="2453607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5" imgW="28041600" imgH="8229600" progId="Equation.3">
                  <p:embed/>
                </p:oleObj>
              </mc:Choice>
              <mc:Fallback>
                <p:oleObj name="Формула" r:id="rId5" imgW="28041600" imgH="8229600" progId="Equation.3">
                  <p:embed/>
                  <p:pic>
                    <p:nvPicPr>
                      <p:cNvPr id="0" name="Picture 6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883" y="2538609"/>
                        <a:ext cx="2453607" cy="7200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065357"/>
              </p:ext>
            </p:extLst>
          </p:nvPr>
        </p:nvGraphicFramePr>
        <p:xfrm>
          <a:off x="4049059" y="3975485"/>
          <a:ext cx="3474431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7" imgW="41148000" imgH="8534400" progId="Equation.3">
                  <p:embed/>
                </p:oleObj>
              </mc:Choice>
              <mc:Fallback>
                <p:oleObj name="Формула" r:id="rId7" imgW="41148000" imgH="8534400" progId="Equation.3">
                  <p:embed/>
                  <p:pic>
                    <p:nvPicPr>
                      <p:cNvPr id="0" name="Picture 6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059" y="3975485"/>
                        <a:ext cx="3474431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Прямоугольник 15"/>
          <p:cNvSpPr/>
          <p:nvPr/>
        </p:nvSpPr>
        <p:spPr>
          <a:xfrm>
            <a:off x="3403920" y="2127428"/>
            <a:ext cx="2583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Ток утечки (резистор):</a:t>
            </a:r>
            <a:endParaRPr lang="ru-RU" sz="20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3403920" y="3521476"/>
            <a:ext cx="3091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Ток зарядки (конденсатор)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A1DA67D-2362-4CA0-848F-AD74B93B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42A0D94-AD31-450E-9188-F5088B94D5A9}"/>
              </a:ext>
            </a:extLst>
          </p:cNvPr>
          <p:cNvSpPr/>
          <p:nvPr/>
        </p:nvSpPr>
        <p:spPr>
          <a:xfrm>
            <a:off x="3424442" y="4925792"/>
            <a:ext cx="1332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Получаем:</a:t>
            </a:r>
            <a:endParaRPr lang="ru-RU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Для кого этот курс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1043608" y="2276872"/>
            <a:ext cx="7200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buFontTx/>
              <a:buAutoNum type="arabicPeriod"/>
            </a:pPr>
            <a:r>
              <a:rPr lang="ru-RU" sz="2400" dirty="0"/>
              <a:t>Все, кому интересно, как работает мозг</a:t>
            </a:r>
            <a:r>
              <a:rPr lang="ru-RU" sz="2400" dirty="0">
                <a:sym typeface="Wingdings" panose="05000000000000000000" pitchFamily="2" charset="2"/>
              </a:rPr>
              <a:t></a:t>
            </a:r>
          </a:p>
          <a:p>
            <a:pPr marL="457200" indent="-457200">
              <a:spcBef>
                <a:spcPts val="1200"/>
              </a:spcBef>
              <a:buFontTx/>
              <a:buAutoNum type="arabicPeriod"/>
            </a:pPr>
            <a:endParaRPr lang="ru-RU" sz="2400" dirty="0"/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ru-RU" sz="2400" dirty="0"/>
              <a:t>Исследователи-нейробиологи</a:t>
            </a:r>
          </a:p>
          <a:p>
            <a:pPr marL="457200" indent="-457200">
              <a:spcBef>
                <a:spcPts val="1200"/>
              </a:spcBef>
              <a:buAutoNum type="arabicPeriod"/>
            </a:pPr>
            <a:endParaRPr lang="ru-RU" sz="2400" dirty="0"/>
          </a:p>
          <a:p>
            <a:pPr marL="457200" indent="-457200">
              <a:spcBef>
                <a:spcPts val="1200"/>
              </a:spcBef>
              <a:buAutoNum type="arabicPeriod"/>
            </a:pPr>
            <a:r>
              <a:rPr lang="ru-RU" sz="2400" dirty="0"/>
              <a:t>Исследователи в ИИ, робототехнике и </a:t>
            </a:r>
            <a:r>
              <a:rPr lang="en-US" sz="2400" dirty="0"/>
              <a:t>ML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5806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Динамика мембранного потенциала</a:t>
            </a:r>
          </a:p>
        </p:txBody>
      </p:sp>
      <p:pic>
        <p:nvPicPr>
          <p:cNvPr id="21506" name="Picture 2" descr="http://neuronaldynamics.epfl.ch/online/x13.png"/>
          <p:cNvPicPr>
            <a:picLocks noChangeAspect="1" noChangeArrowheads="1"/>
          </p:cNvPicPr>
          <p:nvPr/>
        </p:nvPicPr>
        <p:blipFill>
          <a:blip r:embed="rId2" cstate="print">
            <a:lum bright="-30000" contrast="20000"/>
          </a:blip>
          <a:srcRect/>
          <a:stretch>
            <a:fillRect/>
          </a:stretch>
        </p:blipFill>
        <p:spPr bwMode="auto">
          <a:xfrm>
            <a:off x="539552" y="1268760"/>
            <a:ext cx="2940776" cy="4464496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052736"/>
            <a:ext cx="4599511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Прямоугольник 17"/>
          <p:cNvSpPr/>
          <p:nvPr/>
        </p:nvSpPr>
        <p:spPr>
          <a:xfrm>
            <a:off x="3995936" y="2276872"/>
            <a:ext cx="4690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cs typeface="Times New Roman" pitchFamily="18" charset="0"/>
              </a:rPr>
              <a:t>Постоянный ток</a:t>
            </a:r>
            <a:r>
              <a:rPr lang="ru-RU" sz="2000" dirty="0"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I(t) = I</a:t>
            </a:r>
            <a:r>
              <a:rPr lang="en-US" sz="2000" baseline="-25000" dirty="0"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ru-RU" sz="2000" dirty="0">
                <a:cs typeface="Times New Roman" pitchFamily="18" charset="0"/>
              </a:rPr>
              <a:t>при </a:t>
            </a:r>
            <a:r>
              <a:rPr lang="en-US" sz="2000" dirty="0">
                <a:cs typeface="Times New Roman" pitchFamily="18" charset="0"/>
              </a:rPr>
              <a:t>0 &lt; t &lt; t</a:t>
            </a:r>
            <a:r>
              <a:rPr lang="en-US" sz="2000" baseline="-25000" dirty="0"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: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0362" y="2777620"/>
            <a:ext cx="4795571" cy="93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Прямоугольник 19"/>
          <p:cNvSpPr/>
          <p:nvPr/>
        </p:nvSpPr>
        <p:spPr>
          <a:xfrm>
            <a:off x="4139952" y="3933056"/>
            <a:ext cx="4690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70C0"/>
                </a:solidFill>
                <a:cs typeface="Times New Roman" pitchFamily="18" charset="0"/>
              </a:rPr>
              <a:t>Нулевой ток</a:t>
            </a:r>
            <a:r>
              <a:rPr lang="ru-RU" sz="2000" dirty="0"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I(t) = 0, </a:t>
            </a:r>
            <a:r>
              <a:rPr lang="ru-RU" sz="2000" dirty="0">
                <a:cs typeface="Times New Roman" pitchFamily="18" charset="0"/>
              </a:rPr>
              <a:t>начальный потенциал </a:t>
            </a:r>
            <a:r>
              <a:rPr lang="en-US" sz="2000" dirty="0">
                <a:cs typeface="Times New Roman" pitchFamily="18" charset="0"/>
              </a:rPr>
              <a:t>u(t</a:t>
            </a:r>
            <a:r>
              <a:rPr lang="en-US" sz="2000" baseline="-25000" dirty="0">
                <a:cs typeface="Times New Roman" pitchFamily="18" charset="0"/>
              </a:rPr>
              <a:t>0</a:t>
            </a:r>
            <a:r>
              <a:rPr lang="en-US" sz="2000" dirty="0">
                <a:cs typeface="Times New Roman" pitchFamily="18" charset="0"/>
              </a:rPr>
              <a:t>) = </a:t>
            </a:r>
            <a:r>
              <a:rPr lang="en-US" sz="2000" dirty="0" err="1">
                <a:cs typeface="Times New Roman" pitchFamily="18" charset="0"/>
              </a:rPr>
              <a:t>u</a:t>
            </a:r>
            <a:r>
              <a:rPr lang="en-US" sz="2000" baseline="-25000" dirty="0" err="1">
                <a:cs typeface="Times New Roman" pitchFamily="18" charset="0"/>
              </a:rPr>
              <a:t>rest</a:t>
            </a:r>
            <a:r>
              <a:rPr lang="en-US" sz="2000" dirty="0">
                <a:cs typeface="Times New Roman" pitchFamily="18" charset="0"/>
              </a:rPr>
              <a:t> + </a:t>
            </a:r>
            <a:r>
              <a:rPr lang="el-GR" sz="2000" dirty="0">
                <a:cs typeface="Times New Roman" pitchFamily="18" charset="0"/>
              </a:rPr>
              <a:t>Δ</a:t>
            </a:r>
            <a:r>
              <a:rPr lang="en-US" sz="2000" dirty="0">
                <a:cs typeface="Times New Roman" pitchFamily="18" charset="0"/>
              </a:rPr>
              <a:t>u, t&gt;t</a:t>
            </a:r>
            <a:r>
              <a:rPr lang="en-US" sz="2000" baseline="-25000" dirty="0">
                <a:cs typeface="Times New Roman" pitchFamily="18" charset="0"/>
              </a:rPr>
              <a:t>0</a:t>
            </a: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 cstate="print"/>
          <a:srcRect r="24797"/>
          <a:stretch>
            <a:fillRect/>
          </a:stretch>
        </p:blipFill>
        <p:spPr bwMode="auto">
          <a:xfrm>
            <a:off x="3995936" y="4731306"/>
            <a:ext cx="4380853" cy="82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Прямая соединительная линия 21"/>
          <p:cNvCxnSpPr>
            <a:endCxn id="24" idx="0"/>
          </p:cNvCxnSpPr>
          <p:nvPr/>
        </p:nvCxnSpPr>
        <p:spPr>
          <a:xfrm>
            <a:off x="2771800" y="3573016"/>
            <a:ext cx="0" cy="1800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2555776" y="5373216"/>
            <a:ext cx="432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t</a:t>
            </a:r>
            <a:r>
              <a:rPr lang="en-US" b="1" baseline="-25000" dirty="0">
                <a:cs typeface="Times New Roman" pitchFamily="18" charset="0"/>
              </a:rPr>
              <a:t>0</a:t>
            </a:r>
            <a:endParaRPr lang="ru-RU" b="1" dirty="0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979984" y="3933056"/>
            <a:ext cx="1791816" cy="8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467544" y="3789040"/>
            <a:ext cx="504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b="1" dirty="0">
                <a:cs typeface="Times New Roman" pitchFamily="18" charset="0"/>
              </a:rPr>
              <a:t>Δ</a:t>
            </a:r>
            <a:r>
              <a:rPr lang="en-US" b="1" dirty="0">
                <a:cs typeface="Times New Roman" pitchFamily="18" charset="0"/>
              </a:rPr>
              <a:t>u</a:t>
            </a:r>
            <a:endParaRPr lang="ru-RU" b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13522C9-0D06-46FC-97E7-C97B7137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Генерация спайка</a:t>
            </a:r>
          </a:p>
        </p:txBody>
      </p:sp>
      <p:pic>
        <p:nvPicPr>
          <p:cNvPr id="41989" name="Picture 5" descr="http://neuronaldynamics.epfl.ch/online/x635.png"/>
          <p:cNvPicPr>
            <a:picLocks noChangeAspect="1" noChangeArrowheads="1"/>
          </p:cNvPicPr>
          <p:nvPr/>
        </p:nvPicPr>
        <p:blipFill>
          <a:blip r:embed="rId2" cstate="print">
            <a:lum bright="-40000"/>
          </a:blip>
          <a:srcRect/>
          <a:stretch>
            <a:fillRect/>
          </a:stretch>
        </p:blipFill>
        <p:spPr bwMode="auto">
          <a:xfrm>
            <a:off x="4499992" y="980728"/>
            <a:ext cx="4334301" cy="2952328"/>
          </a:xfrm>
          <a:prstGeom prst="rect">
            <a:avLst/>
          </a:prstGeom>
          <a:noFill/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9928" y="2140407"/>
            <a:ext cx="221563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Прямоугольник 17"/>
          <p:cNvSpPr/>
          <p:nvPr/>
        </p:nvSpPr>
        <p:spPr>
          <a:xfrm>
            <a:off x="395536" y="1124744"/>
            <a:ext cx="3744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ru-RU" sz="2000" dirty="0"/>
              <a:t>1. Когда мембранный потенциал достигает порога </a:t>
            </a:r>
            <a:r>
              <a:rPr lang="el-GR" sz="2000" dirty="0">
                <a:latin typeface="Times New Roman"/>
                <a:cs typeface="Times New Roman"/>
              </a:rPr>
              <a:t>ϑ</a:t>
            </a:r>
            <a:r>
              <a:rPr lang="ru-RU" sz="2000" dirty="0">
                <a:latin typeface="Times New Roman"/>
                <a:cs typeface="Times New Roman"/>
              </a:rPr>
              <a:t>, </a:t>
            </a:r>
            <a:r>
              <a:rPr lang="ru-RU" sz="2000" dirty="0">
                <a:cs typeface="Times New Roman"/>
              </a:rPr>
              <a:t>нейрон генерирует </a:t>
            </a:r>
            <a:r>
              <a:rPr lang="ru-RU" sz="2000" dirty="0" err="1">
                <a:cs typeface="Times New Roman"/>
              </a:rPr>
              <a:t>спайк</a:t>
            </a:r>
            <a:r>
              <a:rPr lang="ru-RU" sz="2000" dirty="0">
                <a:cs typeface="Times New Roman"/>
              </a:rPr>
              <a:t>:</a:t>
            </a:r>
            <a:endParaRPr lang="ru-RU" sz="20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77788" y="2912221"/>
            <a:ext cx="3744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sz="2000" dirty="0"/>
              <a:t>2.</a:t>
            </a:r>
            <a:r>
              <a:rPr lang="ru-RU" sz="2000" dirty="0"/>
              <a:t> Затем мембранный потенциал мгновенно опускается до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000" i="1" baseline="-25000" dirty="0" err="1">
                <a:latin typeface="Times New Roman" pitchFamily="18" charset="0"/>
                <a:cs typeface="Times New Roman" pitchFamily="18" charset="0"/>
              </a:rPr>
              <a:t>r</a:t>
            </a:r>
            <a:endParaRPr lang="ru-RU" sz="20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719572" y="5957401"/>
            <a:ext cx="7668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ru-RU" sz="2000" dirty="0"/>
              <a:t>Уравнение (1)  + условие (2) задают модель </a:t>
            </a:r>
            <a:r>
              <a:rPr lang="en-US" sz="2000" b="1" dirty="0"/>
              <a:t>leaky integrate-and-fire</a:t>
            </a:r>
            <a:endParaRPr lang="ru-RU" sz="2000" b="1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71C6B5A-2F4F-49C3-B0C3-737BC9B5EE85}"/>
              </a:ext>
            </a:extLst>
          </p:cNvPr>
          <p:cNvGrpSpPr/>
          <p:nvPr/>
        </p:nvGrpSpPr>
        <p:grpSpPr>
          <a:xfrm>
            <a:off x="2424722" y="4280607"/>
            <a:ext cx="5195278" cy="864096"/>
            <a:chOff x="3635896" y="4797152"/>
            <a:chExt cx="5195278" cy="864096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A32F0AC8-300F-44C6-8302-4CBE0A33A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35896" y="4797152"/>
              <a:ext cx="4599511" cy="864096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miter lim="800000"/>
              <a:headEnd/>
              <a:tailEnd/>
            </a:ln>
            <a:effectLst/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A7D4BCEF-BFCB-4ED5-811B-C0DFB50163A5}"/>
                </a:ext>
              </a:extLst>
            </p:cNvPr>
            <p:cNvSpPr/>
            <p:nvPr/>
          </p:nvSpPr>
          <p:spPr>
            <a:xfrm>
              <a:off x="8388424" y="5085184"/>
              <a:ext cx="442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dirty="0">
                  <a:cs typeface="Times New Roman" pitchFamily="18" charset="0"/>
                </a:rPr>
                <a:t>(1)</a:t>
              </a:r>
              <a:endParaRPr lang="ru-RU" b="1" dirty="0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F9805C-0CC0-471F-9F62-49A9D5B6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06D76907-AA97-43CF-8FBB-B0E868DB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568" y="5450632"/>
            <a:ext cx="1296144" cy="35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907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Реакция на постоянный и переменный сигнал</a:t>
            </a:r>
          </a:p>
        </p:txBody>
      </p:sp>
      <p:pic>
        <p:nvPicPr>
          <p:cNvPr id="44034" name="Picture 2" descr="http://neuronaldynamics.epfl.ch/online/x16.png"/>
          <p:cNvPicPr>
            <a:picLocks noChangeAspect="1" noChangeArrowheads="1"/>
          </p:cNvPicPr>
          <p:nvPr/>
        </p:nvPicPr>
        <p:blipFill>
          <a:blip r:embed="rId2" cstate="print">
            <a:lum bright="-40000"/>
          </a:blip>
          <a:srcRect l="1852" r="1852"/>
          <a:stretch>
            <a:fillRect/>
          </a:stretch>
        </p:blipFill>
        <p:spPr bwMode="auto">
          <a:xfrm>
            <a:off x="611560" y="2493142"/>
            <a:ext cx="3744416" cy="2879829"/>
          </a:xfrm>
          <a:prstGeom prst="rect">
            <a:avLst/>
          </a:prstGeom>
          <a:noFill/>
        </p:spPr>
      </p:pic>
      <p:pic>
        <p:nvPicPr>
          <p:cNvPr id="44036" name="Picture 4" descr="http://neuronaldynamics.epfl.ch/online/x17.png"/>
          <p:cNvPicPr>
            <a:picLocks noChangeAspect="1" noChangeArrowheads="1"/>
          </p:cNvPicPr>
          <p:nvPr/>
        </p:nvPicPr>
        <p:blipFill>
          <a:blip r:embed="rId3" cstate="print">
            <a:lum bright="-40000"/>
          </a:blip>
          <a:srcRect l="1852" r="1869"/>
          <a:stretch>
            <a:fillRect/>
          </a:stretch>
        </p:blipFill>
        <p:spPr bwMode="auto">
          <a:xfrm>
            <a:off x="4572000" y="2492896"/>
            <a:ext cx="3744416" cy="2880320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1835696" y="1988840"/>
            <a:ext cx="182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Постоянный ток: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932040" y="1700808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Переменный ток </a:t>
            </a:r>
            <a:r>
              <a:rPr lang="en-US" dirty="0"/>
              <a:t>I(t)</a:t>
            </a:r>
            <a:r>
              <a:rPr lang="ru-RU" dirty="0"/>
              <a:t> </a:t>
            </a:r>
          </a:p>
          <a:p>
            <a:r>
              <a:rPr lang="ru-RU" dirty="0"/>
              <a:t>(в данном случае зашумленный):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75BF815-465B-4D7B-AF4B-4E00507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Сравнение с биологическими нейронами</a:t>
            </a:r>
          </a:p>
        </p:txBody>
      </p:sp>
      <p:pic>
        <p:nvPicPr>
          <p:cNvPr id="46085" name="Picture 5" descr="http://neuronaldynamics.epfl.ch/online/x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3158004"/>
            <a:ext cx="5610225" cy="3143250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755576" y="711315"/>
            <a:ext cx="7488832" cy="2460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ru-RU" sz="2000" b="1" dirty="0">
                <a:cs typeface="Times New Roman" pitchFamily="18" charset="0"/>
              </a:rPr>
              <a:t>Методика исследования модели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ru-RU" sz="2000" dirty="0">
                <a:cs typeface="Times New Roman" pitchFamily="18" charset="0"/>
              </a:rPr>
              <a:t>В нейрон вводится электрод. Подается ток </a:t>
            </a:r>
            <a:r>
              <a:rPr lang="en-US" sz="2000" dirty="0">
                <a:cs typeface="Times New Roman" pitchFamily="18" charset="0"/>
              </a:rPr>
              <a:t>I(t)</a:t>
            </a:r>
            <a:r>
              <a:rPr lang="ru-RU" sz="2000" dirty="0">
                <a:cs typeface="Times New Roman" pitchFamily="18" charset="0"/>
              </a:rPr>
              <a:t>, записывается мембранный потенциал</a:t>
            </a:r>
            <a:r>
              <a:rPr lang="en-US" sz="2000" dirty="0">
                <a:cs typeface="Times New Roman" pitchFamily="18" charset="0"/>
              </a:rPr>
              <a:t> u(t)</a:t>
            </a:r>
            <a:endParaRPr lang="ru-RU" sz="2000" dirty="0">
              <a:cs typeface="Times New Roman" pitchFamily="18" charset="0"/>
            </a:endParaRP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ru-RU" sz="2000" dirty="0">
                <a:cs typeface="Times New Roman" pitchFamily="18" charset="0"/>
              </a:rPr>
              <a:t>По записанным показаниям подбираются параметры модели</a:t>
            </a:r>
          </a:p>
          <a:p>
            <a:pPr marL="342900" lvl="1" indent="-342900">
              <a:lnSpc>
                <a:spcPct val="130000"/>
              </a:lnSpc>
              <a:buAutoNum type="arabicPeriod"/>
            </a:pPr>
            <a:r>
              <a:rPr lang="ru-RU" sz="2000" dirty="0">
                <a:cs typeface="Times New Roman" pitchFamily="18" charset="0"/>
              </a:rPr>
              <a:t>Полученная модель используется для предсказания активности на новом входном сигнале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AEE199-76A5-436E-BBD3-0528809F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42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Виды активности нейронов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3568" y="963863"/>
            <a:ext cx="813690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ru-RU" sz="2000" dirty="0"/>
              <a:t>Модель </a:t>
            </a:r>
            <a:r>
              <a:rPr lang="en-US" sz="2000" dirty="0"/>
              <a:t>leaky integrate-and-fire </a:t>
            </a:r>
            <a:r>
              <a:rPr lang="ru-RU" sz="2000" dirty="0"/>
              <a:t>задает поведение нейрона </a:t>
            </a:r>
            <a:r>
              <a:rPr lang="ru-RU" sz="2000" b="1" dirty="0"/>
              <a:t>без</a:t>
            </a:r>
            <a:r>
              <a:rPr lang="ru-RU" sz="2000" dirty="0"/>
              <a:t> </a:t>
            </a:r>
            <a:r>
              <a:rPr lang="ru-RU" sz="2000" b="1" dirty="0"/>
              <a:t>памяти</a:t>
            </a:r>
            <a:r>
              <a:rPr lang="ru-RU" sz="2000" dirty="0"/>
              <a:t>.</a:t>
            </a:r>
            <a:r>
              <a:rPr lang="ru-RU" sz="2000" dirty="0">
                <a:cs typeface="Times New Roman" pitchFamily="18" charset="0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0" lvl="1">
              <a:buNone/>
            </a:pPr>
            <a:endParaRPr lang="ru-RU" sz="2000" dirty="0">
              <a:cs typeface="Times New Roman" pitchFamily="18" charset="0"/>
            </a:endParaRPr>
          </a:p>
          <a:p>
            <a:pPr marL="342900" lvl="1" indent="-342900">
              <a:buAutoNum type="alphaUcParenBoth"/>
            </a:pPr>
            <a:r>
              <a:rPr lang="en-US" sz="2000" b="1" dirty="0">
                <a:cs typeface="Times New Roman" pitchFamily="18" charset="0"/>
              </a:rPr>
              <a:t>Fast spiking </a:t>
            </a:r>
            <a:r>
              <a:rPr lang="en-US" sz="2000" dirty="0">
                <a:cs typeface="Times New Roman" pitchFamily="18" charset="0"/>
              </a:rPr>
              <a:t>– </a:t>
            </a:r>
            <a:r>
              <a:rPr lang="ru-RU" sz="2000" dirty="0">
                <a:cs typeface="Times New Roman" pitchFamily="18" charset="0"/>
              </a:rPr>
              <a:t>описывается моделью</a:t>
            </a:r>
          </a:p>
          <a:p>
            <a:pPr marL="342900" lvl="1" indent="-342900">
              <a:buAutoNum type="alphaUcParenBoth"/>
            </a:pPr>
            <a:r>
              <a:rPr lang="en-US" sz="2000" dirty="0">
                <a:cs typeface="Times New Roman" pitchFamily="18" charset="0"/>
              </a:rPr>
              <a:t>Stuttering (</a:t>
            </a:r>
            <a:r>
              <a:rPr lang="ru-RU" sz="2000" dirty="0">
                <a:cs typeface="Times New Roman" pitchFamily="18" charset="0"/>
              </a:rPr>
              <a:t>заикающийся) </a:t>
            </a:r>
            <a:r>
              <a:rPr lang="en-US" sz="2000" dirty="0">
                <a:cs typeface="Times New Roman" pitchFamily="18" charset="0"/>
              </a:rPr>
              <a:t>neuron</a:t>
            </a:r>
          </a:p>
          <a:p>
            <a:pPr marL="342900" lvl="1" indent="-342900">
              <a:buAutoNum type="alphaUcParenBoth"/>
            </a:pPr>
            <a:r>
              <a:rPr lang="en-US" sz="2000" dirty="0">
                <a:cs typeface="Times New Roman" pitchFamily="18" charset="0"/>
              </a:rPr>
              <a:t>Regular spiking – </a:t>
            </a:r>
            <a:r>
              <a:rPr lang="ru-RU" sz="2000" dirty="0">
                <a:cs typeface="Times New Roman" pitchFamily="18" charset="0"/>
              </a:rPr>
              <a:t>нейрон медленно адаптируется к входному току, увеличивая интервалы между спайками</a:t>
            </a:r>
          </a:p>
          <a:p>
            <a:pPr marL="342900" lvl="1" indent="-342900">
              <a:buAutoNum type="alphaUcParenBoth"/>
            </a:pPr>
            <a:r>
              <a:rPr lang="en-US" sz="2000" dirty="0">
                <a:cs typeface="Times New Roman" pitchFamily="18" charset="0"/>
              </a:rPr>
              <a:t>Post-inhibitory rebound spike – </a:t>
            </a:r>
            <a:r>
              <a:rPr lang="ru-RU" sz="2000" dirty="0" err="1">
                <a:cs typeface="Times New Roman" pitchFamily="18" charset="0"/>
              </a:rPr>
              <a:t>спайк</a:t>
            </a:r>
            <a:r>
              <a:rPr lang="ru-RU" sz="2000" dirty="0">
                <a:cs typeface="Times New Roman" pitchFamily="18" charset="0"/>
              </a:rPr>
              <a:t> после снятия тормозящего тока</a:t>
            </a:r>
          </a:p>
          <a:p>
            <a:pPr marL="342900" lvl="1" indent="-342900">
              <a:buAutoNum type="arabicPeriod"/>
            </a:pPr>
            <a:endParaRPr lang="ru-RU" sz="2000" dirty="0">
              <a:cs typeface="Times New Roman" pitchFamily="18" charset="0"/>
            </a:endParaRPr>
          </a:p>
        </p:txBody>
      </p:sp>
      <p:pic>
        <p:nvPicPr>
          <p:cNvPr id="41986" name="Picture 2" descr="http://neuronaldynamics.epfl.ch/online/x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303720"/>
            <a:ext cx="6756147" cy="3028222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E072F0-764F-4F83-A214-EAE87DDD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Модификация модели: адаптация порога</a:t>
            </a:r>
          </a:p>
        </p:txBody>
      </p:sp>
      <p:pic>
        <p:nvPicPr>
          <p:cNvPr id="46082" name="Picture 2" descr="http://neuronaldynamics.epfl.ch/online/x23.png"/>
          <p:cNvPicPr>
            <a:picLocks noChangeAspect="1" noChangeArrowheads="1"/>
          </p:cNvPicPr>
          <p:nvPr/>
        </p:nvPicPr>
        <p:blipFill>
          <a:blip r:embed="rId2" cstate="print">
            <a:lum bright="-30000"/>
          </a:blip>
          <a:srcRect t="3566" r="1169" b="3718"/>
          <a:stretch>
            <a:fillRect/>
          </a:stretch>
        </p:blipFill>
        <p:spPr bwMode="auto">
          <a:xfrm>
            <a:off x="1475656" y="4149080"/>
            <a:ext cx="6120680" cy="2066724"/>
          </a:xfrm>
          <a:prstGeom prst="rect">
            <a:avLst/>
          </a:prstGeom>
          <a:noFill/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5800" y="2182304"/>
            <a:ext cx="5524512" cy="742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Прямоугольник 7"/>
          <p:cNvSpPr/>
          <p:nvPr/>
        </p:nvSpPr>
        <p:spPr>
          <a:xfrm>
            <a:off x="605721" y="820291"/>
            <a:ext cx="7860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Добавим изменение порога. Порог увеличивается на </a:t>
            </a:r>
            <a:r>
              <a:rPr lang="el-GR" sz="2000" dirty="0">
                <a:latin typeface="Times New Roman"/>
                <a:cs typeface="Times New Roman"/>
              </a:rPr>
              <a:t>θ</a:t>
            </a:r>
            <a:r>
              <a:rPr lang="ru-RU" sz="2000" dirty="0">
                <a:cs typeface="Times New Roman" pitchFamily="18" charset="0"/>
              </a:rPr>
              <a:t> после каждого спайка.</a:t>
            </a:r>
          </a:p>
          <a:p>
            <a:r>
              <a:rPr lang="ru-RU" sz="2000" dirty="0">
                <a:cs typeface="Times New Roman" pitchFamily="18" charset="0"/>
              </a:rPr>
              <a:t> </a:t>
            </a:r>
            <a:r>
              <a:rPr lang="en-US" sz="2000" dirty="0"/>
              <a:t>t</a:t>
            </a:r>
            <a:r>
              <a:rPr lang="en-US" sz="2000" baseline="30000" dirty="0"/>
              <a:t>(f)</a:t>
            </a:r>
            <a:r>
              <a:rPr lang="en-US" sz="2000" dirty="0"/>
              <a:t>=t</a:t>
            </a:r>
            <a:r>
              <a:rPr lang="en-US" sz="2000" baseline="30000" dirty="0"/>
              <a:t>(1)</a:t>
            </a:r>
            <a:r>
              <a:rPr lang="en-US" sz="2000" dirty="0"/>
              <a:t>,t</a:t>
            </a:r>
            <a:r>
              <a:rPr lang="en-US" sz="2000" baseline="30000" dirty="0"/>
              <a:t>(2)</a:t>
            </a:r>
            <a:r>
              <a:rPr lang="en-US" sz="2000" dirty="0"/>
              <a:t>,t</a:t>
            </a:r>
            <a:r>
              <a:rPr lang="en-US" sz="2000" baseline="30000" dirty="0"/>
              <a:t>(3)</a:t>
            </a:r>
            <a:r>
              <a:rPr lang="ru-RU" sz="2000" dirty="0"/>
              <a:t> – моменты активации нейрона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05721" y="3254638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cs typeface="Times New Roman" pitchFamily="18" charset="0"/>
              </a:rPr>
              <a:t>Модель с переменным порогом неплохо предсказывает активность реального нейрона: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66A766-D68A-4556-A023-85516664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Возможности модели </a:t>
            </a:r>
            <a:r>
              <a:rPr lang="en-US" sz="3000" b="1" dirty="0">
                <a:solidFill>
                  <a:schemeClr val="bg1"/>
                </a:solidFill>
              </a:rPr>
              <a:t>I&amp;F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26250" y="1052736"/>
            <a:ext cx="78605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>
                <a:cs typeface="Times New Roman" pitchFamily="18" charset="0"/>
              </a:rPr>
              <a:t>Воспроизводит следующие характеристики нейронов:</a:t>
            </a:r>
          </a:p>
          <a:p>
            <a:pPr>
              <a:spcBef>
                <a:spcPts val="600"/>
              </a:spcBef>
            </a:pPr>
            <a:endParaRPr lang="en-US" sz="2000" dirty="0"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>
                <a:cs typeface="Times New Roman" pitchFamily="18" charset="0"/>
              </a:rPr>
              <a:t>Базовый механизм – суммирование входных воздействий, генерация </a:t>
            </a:r>
            <a:r>
              <a:rPr lang="ru-RU" sz="2000" dirty="0" err="1">
                <a:cs typeface="Times New Roman" pitchFamily="18" charset="0"/>
              </a:rPr>
              <a:t>спайков</a:t>
            </a:r>
            <a:r>
              <a:rPr lang="ru-RU" sz="2000" dirty="0">
                <a:cs typeface="Times New Roman" pitchFamily="18" charset="0"/>
              </a:rPr>
              <a:t> при превышении порога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>
                <a:cs typeface="Times New Roman" pitchFamily="18" charset="0"/>
              </a:rPr>
              <a:t>Зависимость частоты </a:t>
            </a:r>
            <a:r>
              <a:rPr lang="ru-RU" sz="2000" dirty="0" err="1">
                <a:cs typeface="Times New Roman" pitchFamily="18" charset="0"/>
              </a:rPr>
              <a:t>спайков</a:t>
            </a:r>
            <a:r>
              <a:rPr lang="ru-RU" sz="2000" dirty="0">
                <a:cs typeface="Times New Roman" pitchFamily="18" charset="0"/>
              </a:rPr>
              <a:t> от интенсивности воздействия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>
              <a:cs typeface="Times New Roman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66A766-D68A-4556-A023-85516664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C12E8A-CB74-431C-973E-FD86EFB6D4B2}"/>
              </a:ext>
            </a:extLst>
          </p:cNvPr>
          <p:cNvSpPr/>
          <p:nvPr/>
        </p:nvSpPr>
        <p:spPr>
          <a:xfrm>
            <a:off x="813196" y="3192069"/>
            <a:ext cx="786055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>
                <a:cs typeface="Times New Roman" pitchFamily="18" charset="0"/>
              </a:rPr>
              <a:t>Не воспроизводит:</a:t>
            </a:r>
            <a:endParaRPr lang="en-US" sz="2000" b="1" dirty="0"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>
                <a:cs typeface="Times New Roman" pitchFamily="18" charset="0"/>
              </a:rPr>
              <a:t>Механизм возникновения и распространения спайка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>
                <a:cs typeface="Times New Roman" pitchFamily="18" charset="0"/>
              </a:rPr>
              <a:t>Разнообразие видов активности</a:t>
            </a:r>
          </a:p>
          <a:p>
            <a:pPr>
              <a:spcBef>
                <a:spcPts val="600"/>
              </a:spcBef>
            </a:pPr>
            <a:endParaRPr lang="ru-RU" sz="20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359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69"/>
            <a:ext cx="9143999" cy="77339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Простая модель синапса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FDEE28-5BE5-4E38-A584-E60D00A8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09695"/>
            <a:ext cx="5905500" cy="3552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7A88EF-4DA3-4496-82CC-CC87DD9575A8}"/>
              </a:ext>
            </a:extLst>
          </p:cNvPr>
          <p:cNvSpPr txBox="1"/>
          <p:nvPr/>
        </p:nvSpPr>
        <p:spPr>
          <a:xfrm>
            <a:off x="755576" y="5747921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Brunel, N., &amp; Hakim, V. (1999). Fast global oscillations in networks of integrate-and-fire neurons with low firing rates. </a:t>
            </a:r>
            <a:r>
              <a:rPr lang="en-US" i="1" dirty="0"/>
              <a:t>Neural computation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(7), 1621-1671.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B3CA2-0B72-46AA-83FE-17DBED31D3DD}"/>
              </a:ext>
            </a:extLst>
          </p:cNvPr>
          <p:cNvSpPr txBox="1"/>
          <p:nvPr/>
        </p:nvSpPr>
        <p:spPr>
          <a:xfrm>
            <a:off x="7020272" y="2353139"/>
            <a:ext cx="1872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Times New Roman" pitchFamily="18" charset="0"/>
              </a:rPr>
              <a:t>Postsynaptic current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491EA2-6A6D-47AA-8FDB-DE32738C1BE1}"/>
              </a:ext>
            </a:extLst>
          </p:cNvPr>
          <p:cNvSpPr txBox="1"/>
          <p:nvPr/>
        </p:nvSpPr>
        <p:spPr>
          <a:xfrm>
            <a:off x="7020272" y="3538540"/>
            <a:ext cx="1872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Times New Roman" pitchFamily="18" charset="0"/>
              </a:rPr>
              <a:t>Postsynaptic potential</a:t>
            </a:r>
            <a:endParaRPr lang="ru-RU" sz="20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9032F8-733E-45AA-85D7-791F0A5B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412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69"/>
            <a:ext cx="9143999" cy="77339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Сети простых </a:t>
            </a:r>
            <a:r>
              <a:rPr lang="en-US" sz="3000" b="1" dirty="0">
                <a:solidFill>
                  <a:schemeClr val="bg1"/>
                </a:solidFill>
              </a:rPr>
              <a:t>I&amp;F</a:t>
            </a:r>
            <a:r>
              <a:rPr lang="ru-RU" sz="3000" b="1" dirty="0">
                <a:solidFill>
                  <a:schemeClr val="bg1"/>
                </a:solidFill>
              </a:rPr>
              <a:t> нейронов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7F9B43-5E7D-420B-91A6-1893E770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985" y="1091977"/>
            <a:ext cx="2862318" cy="4320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1EA9F8-6145-46B2-99EF-3E23B581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859220"/>
            <a:ext cx="3400425" cy="59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F637ED-BDBB-4D60-9F37-D61790657104}"/>
              </a:ext>
            </a:extLst>
          </p:cNvPr>
          <p:cNvSpPr txBox="1"/>
          <p:nvPr/>
        </p:nvSpPr>
        <p:spPr>
          <a:xfrm>
            <a:off x="611560" y="5733256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Brunel, N., &amp; Hakim, V. (1999). Fast global oscillations in networks of integrate-and-fire neurons with low firing rates. </a:t>
            </a:r>
            <a:r>
              <a:rPr lang="en-US" i="1" dirty="0"/>
              <a:t>Neural computation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(7), 1621-1671.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3F320-ABD0-4EA2-9C48-119286F45683}"/>
              </a:ext>
            </a:extLst>
          </p:cNvPr>
          <p:cNvSpPr txBox="1"/>
          <p:nvPr/>
        </p:nvSpPr>
        <p:spPr>
          <a:xfrm>
            <a:off x="805569" y="2748509"/>
            <a:ext cx="75328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cs typeface="Times New Roman" pitchFamily="18" charset="0"/>
              </a:rPr>
              <a:t>R – </a:t>
            </a:r>
            <a:r>
              <a:rPr lang="ru-RU" sz="2000" dirty="0">
                <a:cs typeface="Times New Roman" pitchFamily="18" charset="0"/>
              </a:rPr>
              <a:t>сопротивление мембраны</a:t>
            </a:r>
          </a:p>
          <a:p>
            <a:r>
              <a:rPr lang="ru-RU" sz="2000" dirty="0">
                <a:cs typeface="Times New Roman" pitchFamily="18" charset="0"/>
              </a:rPr>
              <a:t>τ – постоянная времени</a:t>
            </a:r>
          </a:p>
          <a:p>
            <a:r>
              <a:rPr lang="en-US" sz="2000" dirty="0" err="1">
                <a:cs typeface="Times New Roman" pitchFamily="18" charset="0"/>
              </a:rPr>
              <a:t>J</a:t>
            </a:r>
            <a:r>
              <a:rPr lang="en-US" sz="2000" baseline="-25000" dirty="0" err="1">
                <a:cs typeface="Times New Roman" pitchFamily="18" charset="0"/>
              </a:rPr>
              <a:t>ij</a:t>
            </a:r>
            <a:r>
              <a:rPr lang="en-US" sz="2000" dirty="0">
                <a:cs typeface="Times New Roman" pitchFamily="18" charset="0"/>
              </a:rPr>
              <a:t> – </a:t>
            </a:r>
            <a:r>
              <a:rPr lang="ru-RU" sz="2000" dirty="0">
                <a:cs typeface="Times New Roman" pitchFamily="18" charset="0"/>
              </a:rPr>
              <a:t>амплитуда постсинаптического потенциала. </a:t>
            </a:r>
          </a:p>
          <a:p>
            <a:pPr marL="628650"/>
            <a:r>
              <a:rPr lang="en-US" sz="2000" dirty="0" err="1">
                <a:cs typeface="Times New Roman" pitchFamily="18" charset="0"/>
              </a:rPr>
              <a:t>J</a:t>
            </a:r>
            <a:r>
              <a:rPr lang="en-US" sz="2000" baseline="-25000" dirty="0" err="1">
                <a:cs typeface="Times New Roman" pitchFamily="18" charset="0"/>
              </a:rPr>
              <a:t>ij</a:t>
            </a:r>
            <a:r>
              <a:rPr lang="en-US" sz="2000" dirty="0">
                <a:cs typeface="Times New Roman" pitchFamily="18" charset="0"/>
              </a:rPr>
              <a:t>=</a:t>
            </a:r>
            <a:r>
              <a:rPr lang="en-US" sz="2000" dirty="0" err="1">
                <a:cs typeface="Times New Roman" pitchFamily="18" charset="0"/>
              </a:rPr>
              <a:t>J</a:t>
            </a:r>
            <a:r>
              <a:rPr lang="en-US" sz="2000" baseline="-25000" dirty="0" err="1">
                <a:cs typeface="Times New Roman" pitchFamily="18" charset="0"/>
              </a:rPr>
              <a:t>ext</a:t>
            </a:r>
            <a:r>
              <a:rPr lang="en-US" sz="2000" dirty="0">
                <a:cs typeface="Times New Roman" pitchFamily="18" charset="0"/>
              </a:rPr>
              <a:t>&gt;0 </a:t>
            </a:r>
            <a:r>
              <a:rPr lang="ru-RU" sz="2000" dirty="0">
                <a:cs typeface="Times New Roman" pitchFamily="18" charset="0"/>
              </a:rPr>
              <a:t>для возбуждающих синапсов</a:t>
            </a:r>
          </a:p>
          <a:p>
            <a:pPr marL="628650"/>
            <a:r>
              <a:rPr lang="en-US" sz="2000" dirty="0" err="1">
                <a:cs typeface="Times New Roman" pitchFamily="18" charset="0"/>
              </a:rPr>
              <a:t>J</a:t>
            </a:r>
            <a:r>
              <a:rPr lang="en-US" sz="2000" baseline="-25000" dirty="0" err="1">
                <a:cs typeface="Times New Roman" pitchFamily="18" charset="0"/>
              </a:rPr>
              <a:t>ij</a:t>
            </a:r>
            <a:r>
              <a:rPr lang="en-US" sz="2000" dirty="0">
                <a:cs typeface="Times New Roman" pitchFamily="18" charset="0"/>
              </a:rPr>
              <a:t>=J&lt;0 </a:t>
            </a:r>
            <a:r>
              <a:rPr lang="ru-RU" sz="2000" dirty="0">
                <a:cs typeface="Times New Roman" pitchFamily="18" charset="0"/>
              </a:rPr>
              <a:t>Для тормозящих синапсов</a:t>
            </a:r>
          </a:p>
          <a:p>
            <a:r>
              <a:rPr lang="en-US" sz="2000" dirty="0">
                <a:cs typeface="Times New Roman" pitchFamily="18" charset="0"/>
              </a:rPr>
              <a:t>δ(t) – </a:t>
            </a:r>
            <a:r>
              <a:rPr lang="ru-RU" sz="2000" dirty="0">
                <a:cs typeface="Times New Roman" pitchFamily="18" charset="0"/>
              </a:rPr>
              <a:t>дельта-функция</a:t>
            </a:r>
          </a:p>
          <a:p>
            <a:r>
              <a:rPr lang="en-US" sz="2000" dirty="0">
                <a:cs typeface="Times New Roman" pitchFamily="18" charset="0"/>
              </a:rPr>
              <a:t>δ</a:t>
            </a:r>
            <a:r>
              <a:rPr lang="ru-RU" sz="2000" dirty="0">
                <a:cs typeface="Times New Roman" pitchFamily="18" charset="0"/>
              </a:rPr>
              <a:t> – задержка возбуждения/торможения</a:t>
            </a:r>
          </a:p>
          <a:p>
            <a:r>
              <a:rPr lang="en-US" sz="2000" dirty="0" err="1">
                <a:cs typeface="Times New Roman" pitchFamily="18" charset="0"/>
              </a:rPr>
              <a:t>t</a:t>
            </a:r>
            <a:r>
              <a:rPr lang="en-US" sz="2000" baseline="-25000" dirty="0" err="1">
                <a:cs typeface="Times New Roman" pitchFamily="18" charset="0"/>
              </a:rPr>
              <a:t>j</a:t>
            </a:r>
            <a:r>
              <a:rPr lang="en-US" sz="2000" baseline="30000" dirty="0" err="1">
                <a:cs typeface="Times New Roman" pitchFamily="18" charset="0"/>
              </a:rPr>
              <a:t>k</a:t>
            </a:r>
            <a:r>
              <a:rPr lang="en-US" sz="2000" dirty="0">
                <a:cs typeface="Times New Roman" pitchFamily="18" charset="0"/>
              </a:rPr>
              <a:t> – </a:t>
            </a:r>
            <a:r>
              <a:rPr lang="ru-RU" sz="2000" dirty="0">
                <a:cs typeface="Times New Roman" pitchFamily="18" charset="0"/>
              </a:rPr>
              <a:t>время возникновения спайка </a:t>
            </a:r>
            <a:r>
              <a:rPr lang="en-US" sz="2000" dirty="0">
                <a:cs typeface="Times New Roman" pitchFamily="18" charset="0"/>
              </a:rPr>
              <a:t>k </a:t>
            </a:r>
            <a:r>
              <a:rPr lang="ru-RU" sz="2000" dirty="0">
                <a:cs typeface="Times New Roman" pitchFamily="18" charset="0"/>
              </a:rPr>
              <a:t>на нейроне </a:t>
            </a:r>
            <a:r>
              <a:rPr lang="en-US" sz="2000" dirty="0">
                <a:cs typeface="Times New Roman" pitchFamily="18" charset="0"/>
              </a:rPr>
              <a:t>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BEABB-1A7B-497B-9370-24DFC1D816A0}"/>
              </a:ext>
            </a:extLst>
          </p:cNvPr>
          <p:cNvSpPr txBox="1"/>
          <p:nvPr/>
        </p:nvSpPr>
        <p:spPr>
          <a:xfrm>
            <a:off x="871144" y="1110257"/>
            <a:ext cx="3052784" cy="413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cs typeface="Times New Roman" pitchFamily="18" charset="0"/>
              </a:rPr>
              <a:t>Мембранный потенциал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1BD88E-E120-47C9-9A77-8938E52F9A74}"/>
              </a:ext>
            </a:extLst>
          </p:cNvPr>
          <p:cNvSpPr txBox="1"/>
          <p:nvPr/>
        </p:nvSpPr>
        <p:spPr>
          <a:xfrm>
            <a:off x="871144" y="1696481"/>
            <a:ext cx="3052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cs typeface="Times New Roman" pitchFamily="18" charset="0"/>
              </a:rPr>
              <a:t>Воздействие от других нейронов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3F49-8BFC-4DCF-B18E-B2AF548A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45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69"/>
            <a:ext cx="9143999" cy="77339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637ED-BDBB-4D60-9F37-D61790657104}"/>
              </a:ext>
            </a:extLst>
          </p:cNvPr>
          <p:cNvSpPr txBox="1"/>
          <p:nvPr/>
        </p:nvSpPr>
        <p:spPr>
          <a:xfrm>
            <a:off x="611560" y="5733256"/>
            <a:ext cx="7920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Brunel, N., &amp; Hakim, V. (1999). Fast global oscillations in networks of integrate-and-fire neurons with low firing rates. </a:t>
            </a:r>
            <a:r>
              <a:rPr lang="en-US" i="1" dirty="0"/>
              <a:t>Neural computation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(7), 1621-1671.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4710C63-C31B-4BBE-B21F-07E1D48F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362075"/>
            <a:ext cx="4514850" cy="4133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F7902-A88A-45E7-BE18-4C66D3FE8C9E}"/>
              </a:ext>
            </a:extLst>
          </p:cNvPr>
          <p:cNvSpPr txBox="1"/>
          <p:nvPr/>
        </p:nvSpPr>
        <p:spPr>
          <a:xfrm>
            <a:off x="971600" y="1783849"/>
            <a:ext cx="1800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cs typeface="Times New Roman" pitchFamily="18" charset="0"/>
              </a:rPr>
              <a:t>Случайные 50 нейронов из 1000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28FC4-64E3-4FE6-B00F-63E23242B7BC}"/>
              </a:ext>
            </a:extLst>
          </p:cNvPr>
          <p:cNvSpPr txBox="1"/>
          <p:nvPr/>
        </p:nvSpPr>
        <p:spPr>
          <a:xfrm>
            <a:off x="974457" y="3827656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cs typeface="Times New Roman" pitchFamily="18" charset="0"/>
              </a:rPr>
              <a:t>Суммарная активность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964C3B4-01A5-4145-9C20-A9466F83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11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План курса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1259632" y="1568405"/>
            <a:ext cx="684076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Основы нейробиологии. Простые модели нейронов и синапсов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Биологически точные модели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Управление моторными ритмами. </a:t>
            </a:r>
            <a:r>
              <a:rPr lang="ru-RU" sz="2200" dirty="0" err="1"/>
              <a:t>Нейроуправление</a:t>
            </a:r>
            <a:r>
              <a:rPr lang="ru-RU" sz="2200" dirty="0"/>
              <a:t> в робототехнике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Управление движениями человека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Обучение и память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Принятие решений и обучение с подкреплением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Мозговые интерфейсы. Протезирование мозга. Приложения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749076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69"/>
            <a:ext cx="9143999" cy="77339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 модели </a:t>
            </a:r>
            <a:r>
              <a:rPr lang="en-US" sz="3000" b="1" dirty="0">
                <a:solidFill>
                  <a:schemeClr val="bg1"/>
                </a:solidFill>
              </a:rPr>
              <a:t>I&amp;F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C36B7-CFCA-4F6C-9084-FDA95309D052}"/>
              </a:ext>
            </a:extLst>
          </p:cNvPr>
          <p:cNvSpPr txBox="1"/>
          <p:nvPr/>
        </p:nvSpPr>
        <p:spPr>
          <a:xfrm>
            <a:off x="755576" y="949904"/>
            <a:ext cx="5616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>
                <a:cs typeface="Times New Roman" pitchFamily="18" charset="0"/>
              </a:rPr>
              <a:t>Моделирование сетей, где не важны внутренние детали нейронов, но важна структура связей и вычислительная простота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DAE67-49A1-47FD-A668-64F180759195}"/>
              </a:ext>
            </a:extLst>
          </p:cNvPr>
          <p:cNvSpPr txBox="1"/>
          <p:nvPr/>
        </p:nvSpPr>
        <p:spPr>
          <a:xfrm>
            <a:off x="899592" y="5798732"/>
            <a:ext cx="7921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Delahunt, C. B., </a:t>
            </a:r>
            <a:r>
              <a:rPr lang="en-US" dirty="0" err="1"/>
              <a:t>Riffell</a:t>
            </a:r>
            <a:r>
              <a:rPr lang="en-US" dirty="0"/>
              <a:t>, J. A., &amp; </a:t>
            </a:r>
            <a:r>
              <a:rPr lang="en-US" dirty="0" err="1"/>
              <a:t>Kutz</a:t>
            </a:r>
            <a:r>
              <a:rPr lang="en-US" dirty="0"/>
              <a:t>, J. N. (2018). Biological Mechanisms for Learning: A Computational Model of Olfactory Learning in the Manduca </a:t>
            </a:r>
            <a:r>
              <a:rPr lang="en-US" dirty="0" err="1"/>
              <a:t>sexta</a:t>
            </a:r>
            <a:r>
              <a:rPr lang="en-US" dirty="0"/>
              <a:t> Moth, with Applications to Neural Nets. </a:t>
            </a:r>
            <a:r>
              <a:rPr lang="en-US" i="1" dirty="0" err="1"/>
              <a:t>arXiv</a:t>
            </a:r>
            <a:r>
              <a:rPr lang="en-US" i="1" dirty="0"/>
              <a:t> preprint arXiv:1802.02678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CA6B299-0707-40B1-847D-B4C3119F0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06434"/>
            <a:ext cx="3048000" cy="2286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B21ABCA-7887-4F27-97DF-EA3019EE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1" y="949903"/>
            <a:ext cx="1656184" cy="48488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DAD816-9347-442B-917B-3CBF6DDE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62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669"/>
            <a:ext cx="9143999" cy="77339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2C36B7-CFCA-4F6C-9084-FDA95309D052}"/>
              </a:ext>
            </a:extLst>
          </p:cNvPr>
          <p:cNvSpPr txBox="1"/>
          <p:nvPr/>
        </p:nvSpPr>
        <p:spPr>
          <a:xfrm>
            <a:off x="755576" y="1052736"/>
            <a:ext cx="7776864" cy="604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cs typeface="Times New Roman" pitchFamily="18" charset="0"/>
              </a:rPr>
              <a:t>Нейроны взаимодействуют, генерируя электрические и химические сигналы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200" dirty="0">
                <a:cs typeface="Times New Roman" pitchFamily="18" charset="0"/>
              </a:rPr>
              <a:t>Потенциал действия (</a:t>
            </a:r>
            <a:r>
              <a:rPr lang="ru-RU" sz="2200" dirty="0" err="1">
                <a:cs typeface="Times New Roman" pitchFamily="18" charset="0"/>
              </a:rPr>
              <a:t>спайк</a:t>
            </a:r>
            <a:r>
              <a:rPr lang="ru-RU" sz="2200" dirty="0">
                <a:cs typeface="Times New Roman" pitchFamily="18" charset="0"/>
              </a:rPr>
              <a:t>) возникает на мембране и распространяется по аксону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cs typeface="Times New Roman" pitchFamily="18" charset="0"/>
              </a:rPr>
              <a:t>Сигналы от нейрона к нейрону передаются в синапсах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cs typeface="Times New Roman" pitchFamily="18" charset="0"/>
              </a:rPr>
              <a:t>Модель </a:t>
            </a:r>
            <a:r>
              <a:rPr lang="en-US" sz="2200" dirty="0">
                <a:cs typeface="Times New Roman" pitchFamily="18" charset="0"/>
              </a:rPr>
              <a:t>integrate and fire </a:t>
            </a:r>
            <a:r>
              <a:rPr lang="ru-RU" sz="2200" dirty="0">
                <a:cs typeface="Times New Roman" pitchFamily="18" charset="0"/>
              </a:rPr>
              <a:t>воспроизводит генерацию регулярных </a:t>
            </a:r>
            <a:r>
              <a:rPr lang="ru-RU" sz="2200" dirty="0" err="1">
                <a:cs typeface="Times New Roman" pitchFamily="18" charset="0"/>
              </a:rPr>
              <a:t>спайков</a:t>
            </a:r>
            <a:r>
              <a:rPr lang="ru-RU" sz="2200" dirty="0">
                <a:cs typeface="Times New Roman" pitchFamily="18" charset="0"/>
              </a:rPr>
              <a:t> при внешнем воздействии и восстановление потенциала покоя при отсутствии воздействия</a:t>
            </a:r>
          </a:p>
          <a:p>
            <a:pPr marL="457200" indent="-457200">
              <a:spcBef>
                <a:spcPts val="600"/>
              </a:spcBef>
              <a:buFontTx/>
              <a:buAutoNum type="arabicPeriod"/>
            </a:pPr>
            <a:r>
              <a:rPr lang="ru-RU" sz="2200" dirty="0">
                <a:cs typeface="Times New Roman" pitchFamily="18" charset="0"/>
              </a:rPr>
              <a:t>Внутренние механизмы работы и сложные паттерны активности моделируются нелинейными модификациями </a:t>
            </a:r>
            <a:r>
              <a:rPr lang="en-US" sz="2200" dirty="0">
                <a:cs typeface="Times New Roman" pitchFamily="18" charset="0"/>
              </a:rPr>
              <a:t>I&amp;F </a:t>
            </a:r>
            <a:r>
              <a:rPr lang="ru-RU" sz="2200" dirty="0">
                <a:cs typeface="Times New Roman" pitchFamily="18" charset="0"/>
              </a:rPr>
              <a:t>или биофизическими моделями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cs typeface="Times New Roman" pitchFamily="18" charset="0"/>
              </a:rPr>
              <a:t>Сети из </a:t>
            </a:r>
            <a:r>
              <a:rPr lang="en-US" sz="2200" dirty="0">
                <a:cs typeface="Times New Roman" pitchFamily="18" charset="0"/>
              </a:rPr>
              <a:t>I&amp;F </a:t>
            </a:r>
            <a:r>
              <a:rPr lang="ru-RU" sz="2200" dirty="0">
                <a:cs typeface="Times New Roman" pitchFamily="18" charset="0"/>
              </a:rPr>
              <a:t>нейронов используются для задач, где важны вычислительная простота и структура связей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200" dirty="0"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200" dirty="0">
              <a:cs typeface="Times New Roman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0DCA27-9457-4491-9137-8044522F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070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291405"/>
            <a:ext cx="78488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 err="1"/>
              <a:t>Нейроморфное</a:t>
            </a:r>
            <a:r>
              <a:rPr lang="ru-RU" sz="2000" b="1" dirty="0"/>
              <a:t> управление локомоцией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На основе принципов работы нервной системы создать сеть, управляющую движениями робота. 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управление походкой на ровной поверхности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восприятие – учет препятствий и изменений рельефа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адаптация – перестройка сети при отказе сенсоров или </a:t>
            </a:r>
            <a:r>
              <a:rPr lang="ru-RU" sz="2000" dirty="0" err="1"/>
              <a:t>актуаторов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2B18FC-8FA5-4935-AD89-E325AE34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6" y="4097281"/>
            <a:ext cx="2705911" cy="1803941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ебо, пол&#10;&#10;Автоматически созданное описание">
            <a:extLst>
              <a:ext uri="{FF2B5EF4-FFF2-40B4-BE49-F238E27FC236}">
                <a16:creationId xmlns:a16="http://schemas.microsoft.com/office/drawing/2014/main" id="{AC2331AB-0B0D-4F56-B77C-E668397CA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68969"/>
            <a:ext cx="1932253" cy="19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98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920621"/>
            <a:ext cx="784887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i="1" dirty="0"/>
              <a:t>Объекты управления: 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Модель робота </a:t>
            </a:r>
            <a:r>
              <a:rPr lang="en-US" sz="2000" dirty="0" err="1"/>
              <a:t>BipedalWalker</a:t>
            </a:r>
            <a:r>
              <a:rPr lang="en-US" sz="2000" dirty="0"/>
              <a:t> </a:t>
            </a:r>
            <a:r>
              <a:rPr lang="ru-RU" sz="2000" dirty="0"/>
              <a:t>в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Модели в среде </a:t>
            </a:r>
            <a:r>
              <a:rPr lang="en-US" sz="2000" dirty="0" err="1"/>
              <a:t>MuJoCo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Мышечно-скелетная модель человека в </a:t>
            </a:r>
            <a:r>
              <a:rPr lang="en-US" sz="2000" dirty="0"/>
              <a:t>OSIM-RL</a:t>
            </a:r>
            <a:r>
              <a:rPr lang="ru-RU" sz="2000" dirty="0"/>
              <a:t> (</a:t>
            </a:r>
            <a:r>
              <a:rPr lang="en-US" sz="2000" dirty="0"/>
              <a:t>advanced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>
              <a:sym typeface="Wingdings" panose="05000000000000000000" pitchFamily="2" charset="2"/>
            </a:endParaRPr>
          </a:p>
          <a:p>
            <a:pPr>
              <a:spcBef>
                <a:spcPts val="600"/>
              </a:spcBef>
            </a:pPr>
            <a:r>
              <a:rPr lang="ru-RU" sz="2000" b="1" dirty="0">
                <a:sym typeface="Wingdings" panose="05000000000000000000" pitchFamily="2" charset="2"/>
              </a:rPr>
              <a:t>Источники: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Russell, A., Orchard, G., &amp; Etienne-Cummings, R. (2007, May). Configuring of spiking central pattern generator networks for bipedal walking using genetic </a:t>
            </a:r>
            <a:r>
              <a:rPr lang="en-US" sz="2000" dirty="0" err="1"/>
              <a:t>algorthms</a:t>
            </a:r>
            <a:r>
              <a:rPr lang="en-US" sz="2000" dirty="0"/>
              <a:t>.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 err="1"/>
              <a:t>Knüsel</a:t>
            </a:r>
            <a:r>
              <a:rPr lang="en-US" sz="2000" dirty="0"/>
              <a:t>, J. et.al. (2020). Reproducing five motor behaviors in a salamander robot with virtual muscles and a distributed CPG controller regulated by drive signals and proprioceptive feedback. </a:t>
            </a:r>
            <a:r>
              <a:rPr lang="en-US" sz="2000" i="1" dirty="0"/>
              <a:t>Frontiers in neurorobotics</a:t>
            </a:r>
            <a:r>
              <a:rPr lang="en-US" sz="2000" dirty="0"/>
              <a:t>, </a:t>
            </a:r>
            <a:r>
              <a:rPr lang="en-US" sz="2000" i="1" dirty="0"/>
              <a:t>14</a:t>
            </a:r>
            <a:r>
              <a:rPr lang="en-US" sz="2000" dirty="0"/>
              <a:t>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en-US" sz="2000" dirty="0"/>
              <a:t>Google Scholar </a:t>
            </a:r>
            <a:r>
              <a:rPr lang="ru-RU" sz="2000" dirty="0"/>
              <a:t>по ключевым словам </a:t>
            </a:r>
            <a:r>
              <a:rPr lang="en-US" sz="2000" dirty="0"/>
              <a:t>“walk CPG”, “locomotion control”</a:t>
            </a:r>
            <a:r>
              <a:rPr lang="ru-RU" sz="2000" dirty="0"/>
              <a:t>, …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00517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977450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 err="1"/>
              <a:t>Нейроморфный</a:t>
            </a:r>
            <a:r>
              <a:rPr lang="ru-RU" sz="2000" b="1" dirty="0"/>
              <a:t> ПИД регулятор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систему управления БПЛА (или другим объектом по вашему выбору) на основе </a:t>
            </a:r>
            <a:r>
              <a:rPr lang="ru-RU" sz="2000" dirty="0" err="1"/>
              <a:t>нейроморфных</a:t>
            </a:r>
            <a:r>
              <a:rPr lang="ru-RU" sz="2000" dirty="0"/>
              <a:t> вычислений.</a:t>
            </a:r>
            <a:endParaRPr lang="en-US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7A9E1B-AF6F-434E-942A-02D31190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96" y="2606330"/>
            <a:ext cx="2867025" cy="1428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52A9D5-521C-437D-B7CF-8F80C2804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348880"/>
            <a:ext cx="1841748" cy="15181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41B806-F653-43C4-9DDD-71AFC1FF802B}"/>
              </a:ext>
            </a:extLst>
          </p:cNvPr>
          <p:cNvSpPr txBox="1"/>
          <p:nvPr/>
        </p:nvSpPr>
        <p:spPr>
          <a:xfrm>
            <a:off x="768406" y="4145901"/>
            <a:ext cx="7607188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Объект управления:</a:t>
            </a:r>
          </a:p>
          <a:p>
            <a:pPr>
              <a:spcBef>
                <a:spcPts val="600"/>
              </a:spcBef>
            </a:pPr>
            <a:r>
              <a:rPr lang="ru-RU" sz="1800" dirty="0"/>
              <a:t>Симулятор БПЛА</a:t>
            </a:r>
            <a:r>
              <a:rPr lang="ru-RU" sz="1800" b="1" dirty="0"/>
              <a:t> </a:t>
            </a:r>
            <a:r>
              <a:rPr lang="en-US" sz="1800" dirty="0"/>
              <a:t>https://github.com/wil3/gymfc/ </a:t>
            </a:r>
            <a:endParaRPr lang="ru-RU" sz="1800" dirty="0"/>
          </a:p>
          <a:p>
            <a:endParaRPr lang="ru-RU" b="1" dirty="0"/>
          </a:p>
          <a:p>
            <a:r>
              <a:rPr lang="ru-RU" b="1" dirty="0"/>
              <a:t>Источники:</a:t>
            </a:r>
          </a:p>
          <a:p>
            <a:r>
              <a:rPr lang="en-US" dirty="0" err="1"/>
              <a:t>Stagsted</a:t>
            </a:r>
            <a:r>
              <a:rPr lang="en-US" dirty="0"/>
              <a:t>, R., Vitale, A., </a:t>
            </a:r>
            <a:r>
              <a:rPr lang="en-US" dirty="0" err="1"/>
              <a:t>Binz</a:t>
            </a:r>
            <a:r>
              <a:rPr lang="en-US" dirty="0"/>
              <a:t>, J., </a:t>
            </a:r>
            <a:r>
              <a:rPr lang="en-US" dirty="0" err="1"/>
              <a:t>Bonde</a:t>
            </a:r>
            <a:r>
              <a:rPr lang="en-US" dirty="0"/>
              <a:t> Larsen, L., &amp; </a:t>
            </a:r>
            <a:r>
              <a:rPr lang="en-US" dirty="0" err="1"/>
              <a:t>Sandamirskaya</a:t>
            </a:r>
            <a:r>
              <a:rPr lang="en-US" dirty="0"/>
              <a:t>, Y. (2020, July). Towards neuromorphic control: A spiking neural network based PID controller for UAV. RSS.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33042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92794"/>
            <a:ext cx="78488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/>
              <a:t>Распознавание образов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классификатор изображений (или других объектов) на основе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нейронов.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Выбрать </a:t>
            </a:r>
            <a:r>
              <a:rPr lang="ru-RU" sz="2000" dirty="0" err="1"/>
              <a:t>датасет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Реализовать сеть </a:t>
            </a:r>
            <a:r>
              <a:rPr lang="en-US" sz="2000" dirty="0"/>
              <a:t>I&amp;F </a:t>
            </a:r>
            <a:r>
              <a:rPr lang="ru-RU" sz="2000" dirty="0"/>
              <a:t>нейронов с синаптической пластичностью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Обучить сеть с учителем – задача классификации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Обучить без учителя – задача кластеризации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822412" y="4494300"/>
            <a:ext cx="77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Stewart, K., Orchard, G., Shrestha, S. B., &amp; </a:t>
            </a:r>
            <a:r>
              <a:rPr lang="en-US" dirty="0" err="1"/>
              <a:t>Neftci</a:t>
            </a:r>
            <a:r>
              <a:rPr lang="en-US" dirty="0"/>
              <a:t>, E. (2020, August). On-chip few-shot learning with surrogate gradient descent on a neuromorphic processor.</a:t>
            </a:r>
          </a:p>
          <a:p>
            <a:r>
              <a:rPr lang="en-US" dirty="0"/>
              <a:t>2. MNIST Handwritten Digits http://yann.lecun.com/exdb/mnist/ </a:t>
            </a:r>
          </a:p>
          <a:p>
            <a:r>
              <a:rPr lang="en-US" dirty="0"/>
              <a:t>3. </a:t>
            </a:r>
            <a:r>
              <a:rPr lang="ru-RU" dirty="0" err="1"/>
              <a:t>Датасет</a:t>
            </a:r>
            <a:r>
              <a:rPr lang="ru-RU" dirty="0"/>
              <a:t> на выбор</a:t>
            </a:r>
          </a:p>
        </p:txBody>
      </p:sp>
    </p:spTree>
    <p:extLst>
      <p:ext uri="{BB962C8B-B14F-4D97-AF65-F5344CB8AC3E}">
        <p14:creationId xmlns:p14="http://schemas.microsoft.com/office/powerpoint/2010/main" val="292553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784887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/>
              <a:t>Исследование нестандартной топологии сети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исследовать возникновение синхронных колебаний. Создать сеть с нетривиальной топологией: </a:t>
            </a:r>
            <a:r>
              <a:rPr lang="en-US" sz="2000" dirty="0"/>
              <a:t>scale-free, small-world</a:t>
            </a:r>
            <a:r>
              <a:rPr lang="ru-RU" sz="2000" dirty="0"/>
              <a:t> или что-то другое.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Исследовать, какое влияние на синхронизацию оказывает расположение нейрона в сети.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971600" y="5714045"/>
            <a:ext cx="77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Brunel, N., &amp; Hakim, V. (1999). Fast global oscillations in networks of integrate-and-fire neurons with low firing rates. </a:t>
            </a:r>
            <a:r>
              <a:rPr lang="en-US" i="1" dirty="0"/>
              <a:t>Neural computation</a:t>
            </a:r>
            <a:r>
              <a:rPr lang="en-US" dirty="0"/>
              <a:t>, </a:t>
            </a:r>
            <a:r>
              <a:rPr lang="en-US" i="1" dirty="0"/>
              <a:t>11</a:t>
            </a:r>
            <a:r>
              <a:rPr lang="en-US" dirty="0"/>
              <a:t>(7), 1621-1671.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5F0E3-029C-4F47-B7EC-F8E80A8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159852"/>
            <a:ext cx="4833913" cy="21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3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147230"/>
            <a:ext cx="78488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ru-RU" sz="2000" b="1" dirty="0"/>
              <a:t>Ассоциативная память в сети осцилляторов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Образы могут кодироваться не только отдельными нейронами, но установившимися устойчивыми колебательными режимами.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такое кодирование 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822412" y="5398494"/>
            <a:ext cx="77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Izhikevich</a:t>
            </a:r>
            <a:r>
              <a:rPr lang="en-US" dirty="0"/>
              <a:t>, E. M. (1999). Weakly pulse-coupled oscillators, FM interactions, synchronization, and oscillatory associative memory. </a:t>
            </a:r>
            <a:r>
              <a:rPr lang="en-US" i="1" dirty="0"/>
              <a:t>IEEE Transactions on Neural Networks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(3), 508-526.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5D2358-C41A-4600-9792-0755731B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87" y="2924944"/>
            <a:ext cx="43624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/>
              <a:t>2. </a:t>
            </a:r>
            <a:r>
              <a:rPr lang="ru-RU" sz="2000" b="1" dirty="0"/>
              <a:t>Моделирование биологического нейрона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биологически адекватную модель нейрона. Реализовать пластичность мембранных свойств нейрона под воздействием </a:t>
            </a:r>
            <a:r>
              <a:rPr lang="ru-RU" sz="2000" dirty="0" err="1"/>
              <a:t>нейромодулятора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Моторные нейроны прудовой улитки, адаптирующиеся к повышенной нагрузке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96187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3. Распознавание образов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сеть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нейронов, классифицирующих изображения или аудиозаписи.</a:t>
            </a:r>
            <a:r>
              <a:rPr lang="en-US" sz="2000" dirty="0"/>
              <a:t> </a:t>
            </a:r>
            <a:r>
              <a:rPr lang="ru-RU" sz="2000" dirty="0"/>
              <a:t>Сравнить качество классификации с распространенными методами машинного обучения.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Данные: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 err="1"/>
              <a:t>Датасет</a:t>
            </a:r>
            <a:r>
              <a:rPr lang="ru-RU" sz="2000" dirty="0"/>
              <a:t> </a:t>
            </a:r>
            <a:r>
              <a:rPr lang="en-US" sz="2000" dirty="0"/>
              <a:t>MNIST Fashion</a:t>
            </a: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Пение птиц ?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 marL="457200" indent="-457200">
              <a:spcBef>
                <a:spcPts val="600"/>
              </a:spcBef>
              <a:buAutoNum type="arabicParenR"/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4208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Система оценивания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2123728" y="1628800"/>
            <a:ext cx="59766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800" dirty="0"/>
              <a:t>Финал = 50% Проект + </a:t>
            </a:r>
          </a:p>
          <a:p>
            <a:pPr>
              <a:spcBef>
                <a:spcPts val="600"/>
              </a:spcBef>
            </a:pPr>
            <a:r>
              <a:rPr lang="ru-RU" sz="2800" dirty="0"/>
              <a:t>	     40% ДЗ + </a:t>
            </a:r>
          </a:p>
          <a:p>
            <a:pPr>
              <a:spcBef>
                <a:spcPts val="600"/>
              </a:spcBef>
            </a:pPr>
            <a:r>
              <a:rPr lang="ru-RU" sz="2800" dirty="0"/>
              <a:t>	     10% Аудиторная работа</a:t>
            </a:r>
          </a:p>
        </p:txBody>
      </p:sp>
    </p:spTree>
    <p:extLst>
      <p:ext uri="{BB962C8B-B14F-4D97-AF65-F5344CB8AC3E}">
        <p14:creationId xmlns:p14="http://schemas.microsoft.com/office/powerpoint/2010/main" val="2718799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4. Обучение с подкреплением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Реализовать биологический механизм обучения с подкреплением. Нейронная сеть решает задачу управления и адаптируется к меняющейся среде. </a:t>
            </a:r>
            <a:r>
              <a:rPr lang="ru-RU" sz="2000" dirty="0" err="1"/>
              <a:t>Метапараметры</a:t>
            </a:r>
            <a:r>
              <a:rPr lang="ru-RU" sz="2000" dirty="0"/>
              <a:t> управления задаются </a:t>
            </a:r>
            <a:r>
              <a:rPr lang="ru-RU" sz="2000" dirty="0" err="1"/>
              <a:t>нейромодуляторами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Среды </a:t>
            </a:r>
            <a:r>
              <a:rPr lang="en-US" sz="2000" dirty="0" err="1"/>
              <a:t>ClassicControl</a:t>
            </a:r>
            <a:r>
              <a:rPr lang="en-US" sz="2000" dirty="0"/>
              <a:t>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053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Проекты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755576" y="1052736"/>
            <a:ext cx="78488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5. Построение карты местности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Создать </a:t>
            </a:r>
            <a:r>
              <a:rPr lang="ru-RU" sz="2000" dirty="0" err="1"/>
              <a:t>нейроморфную</a:t>
            </a:r>
            <a:r>
              <a:rPr lang="ru-RU" sz="2000" dirty="0"/>
              <a:t> систему </a:t>
            </a:r>
            <a:r>
              <a:rPr lang="en-US" sz="2000" dirty="0"/>
              <a:t>SLAM (Simultaneous Localization and Area Mapping)</a:t>
            </a:r>
            <a:r>
              <a:rPr lang="ru-RU" sz="2000" dirty="0"/>
              <a:t> для модели робота. Нейронная сеть строит карту местности и определяет расположение робота.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i="1" dirty="0"/>
              <a:t>Объекты моделирования:</a:t>
            </a:r>
          </a:p>
          <a:p>
            <a:pPr marL="457200" indent="-457200">
              <a:spcBef>
                <a:spcPts val="600"/>
              </a:spcBef>
              <a:buAutoNum type="arabicParenR"/>
            </a:pPr>
            <a:r>
              <a:rPr lang="ru-RU" sz="2000" dirty="0"/>
              <a:t>Среда </a:t>
            </a:r>
            <a:r>
              <a:rPr lang="en-US" sz="2000" dirty="0"/>
              <a:t>Maze </a:t>
            </a:r>
            <a:r>
              <a:rPr lang="ru-RU" sz="2000" dirty="0"/>
              <a:t>из </a:t>
            </a:r>
            <a:r>
              <a:rPr lang="en-US" sz="2000" dirty="0" err="1"/>
              <a:t>OpenAI</a:t>
            </a:r>
            <a:r>
              <a:rPr lang="en-US" sz="2000" dirty="0"/>
              <a:t> Gym</a:t>
            </a:r>
            <a:endParaRPr lang="ru-RU" sz="2000" dirty="0"/>
          </a:p>
          <a:p>
            <a:pPr>
              <a:spcBef>
                <a:spcPts val="600"/>
              </a:spcBef>
            </a:pPr>
            <a:endParaRPr lang="en-US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Источники: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9627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Контакты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1052218" y="4437112"/>
            <a:ext cx="3205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n.bazenkov@yandex.ru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2948D9-2430-4341-BF07-88063CC9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842" y="1176336"/>
            <a:ext cx="2700316" cy="27003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BD4CF-3619-40F5-9352-E362FF8F5713}"/>
              </a:ext>
            </a:extLst>
          </p:cNvPr>
          <p:cNvSpPr txBox="1"/>
          <p:nvPr/>
        </p:nvSpPr>
        <p:spPr>
          <a:xfrm>
            <a:off x="1052218" y="5085184"/>
            <a:ext cx="6552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https://github.com/bazenkov/neuro-raai</a:t>
            </a:r>
          </a:p>
        </p:txBody>
      </p:sp>
    </p:spTree>
    <p:extLst>
      <p:ext uri="{BB962C8B-B14F-4D97-AF65-F5344CB8AC3E}">
        <p14:creationId xmlns:p14="http://schemas.microsoft.com/office/powerpoint/2010/main" val="3133012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8DD01D-D29F-44A2-922F-3F6F4D8C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36712"/>
            <a:ext cx="5184576" cy="468522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Нервная система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4139952" y="1955145"/>
            <a:ext cx="43924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b="1" dirty="0"/>
              <a:t>Центральная нервная система:</a:t>
            </a:r>
          </a:p>
          <a:p>
            <a:pPr marL="914400" lvl="1" indent="-457200">
              <a:buAutoNum type="arabicPeriod"/>
            </a:pPr>
            <a:r>
              <a:rPr lang="ru-RU" sz="2000" u="sng" dirty="0"/>
              <a:t>Головной мозг</a:t>
            </a:r>
            <a:r>
              <a:rPr lang="ru-RU" sz="2000" dirty="0"/>
              <a:t> (</a:t>
            </a:r>
            <a:r>
              <a:rPr lang="en-US" sz="2000" dirty="0"/>
              <a:t>brain)</a:t>
            </a:r>
            <a:r>
              <a:rPr lang="ru-RU" sz="2000" dirty="0"/>
              <a:t> – сенсорные образы, эмоции, высокоуровневые команды</a:t>
            </a:r>
            <a:endParaRPr lang="en-US" sz="2000" dirty="0"/>
          </a:p>
          <a:p>
            <a:pPr marL="914400" lvl="1" indent="-457200">
              <a:buAutoNum type="arabicPeriod"/>
            </a:pPr>
            <a:r>
              <a:rPr lang="ru-RU" sz="2000" u="sng" dirty="0"/>
              <a:t>Спинной мозг</a:t>
            </a:r>
            <a:r>
              <a:rPr lang="ru-RU" sz="2000" dirty="0"/>
              <a:t> (</a:t>
            </a:r>
            <a:r>
              <a:rPr lang="en-US" sz="2000" dirty="0"/>
              <a:t>spinal cord)</a:t>
            </a:r>
            <a:r>
              <a:rPr lang="ru-RU" sz="2000" dirty="0"/>
              <a:t> – моторные команды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ru-RU" sz="2000" b="1" dirty="0"/>
              <a:t>Периферическая нервная система:</a:t>
            </a:r>
          </a:p>
          <a:p>
            <a:pPr lvl="1"/>
            <a:r>
              <a:rPr lang="ru-RU" sz="2000" dirty="0"/>
              <a:t>Нервы и нервные узлы (ганглии),</a:t>
            </a:r>
          </a:p>
          <a:p>
            <a:pPr lvl="1"/>
            <a:r>
              <a:rPr lang="ru-RU" sz="2000" dirty="0"/>
              <a:t>непосредственно соединенные с мышцами, внутренними органами, кожей</a:t>
            </a:r>
          </a:p>
          <a:p>
            <a:pPr lvl="1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0119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Нейроны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8097" y="5412012"/>
            <a:ext cx="33296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Нейрон на рисунках</a:t>
            </a:r>
          </a:p>
          <a:p>
            <a:r>
              <a:rPr lang="ru-RU" dirty="0" err="1"/>
              <a:t>Рамона</a:t>
            </a:r>
            <a:r>
              <a:rPr lang="ru-RU" dirty="0"/>
              <a:t>-и-</a:t>
            </a:r>
            <a:r>
              <a:rPr lang="ru-RU" dirty="0" err="1"/>
              <a:t>Кахаля</a:t>
            </a:r>
            <a:r>
              <a:rPr lang="ru-RU" dirty="0"/>
              <a:t> (</a:t>
            </a:r>
            <a:r>
              <a:rPr lang="en-US" dirty="0"/>
              <a:t>1852 </a:t>
            </a:r>
            <a:r>
              <a:rPr lang="en-US"/>
              <a:t>– 1934</a:t>
            </a:r>
            <a:r>
              <a:rPr lang="ru-RU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0806CE-E257-4463-A23F-457766DAC63A}"/>
              </a:ext>
            </a:extLst>
          </p:cNvPr>
          <p:cNvSpPr/>
          <p:nvPr/>
        </p:nvSpPr>
        <p:spPr>
          <a:xfrm>
            <a:off x="3779912" y="803645"/>
            <a:ext cx="51125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000" dirty="0"/>
              <a:t>Нейроны состоят из:</a:t>
            </a:r>
          </a:p>
          <a:p>
            <a:pPr marL="914400" lvl="1" indent="-457200">
              <a:buAutoNum type="arabicPeriod"/>
            </a:pPr>
            <a:r>
              <a:rPr lang="ru-RU" sz="2000" b="1" dirty="0"/>
              <a:t>Тела</a:t>
            </a:r>
            <a:r>
              <a:rPr lang="ru-RU" sz="2000" dirty="0"/>
              <a:t> (сомы)</a:t>
            </a:r>
          </a:p>
          <a:p>
            <a:pPr marL="914400" lvl="1" indent="-457200">
              <a:buAutoNum type="arabicPeriod"/>
            </a:pPr>
            <a:r>
              <a:rPr lang="ru-RU" sz="2000" b="1" dirty="0"/>
              <a:t>Дендритов</a:t>
            </a:r>
            <a:r>
              <a:rPr lang="ru-RU" sz="2000" dirty="0"/>
              <a:t>, которые принимают сигналы от других нейронов</a:t>
            </a:r>
          </a:p>
          <a:p>
            <a:pPr marL="914400" lvl="1" indent="-457200">
              <a:buAutoNum type="arabicPeriod"/>
            </a:pPr>
            <a:r>
              <a:rPr lang="ru-RU" sz="2000" b="1" dirty="0"/>
              <a:t>Аксона</a:t>
            </a:r>
            <a:r>
              <a:rPr lang="ru-RU" sz="2000" dirty="0"/>
              <a:t>, по которому сигнал распространяется к другим клеткам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6EB50A-5536-4771-9748-D9D4C775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48" y="960981"/>
            <a:ext cx="2590800" cy="4210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B4DDAA-4CFC-421E-BD9F-FF449A39E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911105"/>
            <a:ext cx="2453202" cy="34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6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Разнообразие нейронов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CE61429-5436-4282-A426-9C6361994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36712"/>
            <a:ext cx="3168352" cy="36008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331BB7-19CE-4D9A-B328-0DCF2188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89" y="741303"/>
            <a:ext cx="2268871" cy="56150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781E57F-165D-4911-8525-205892B3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3205162"/>
            <a:ext cx="2514600" cy="3333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37986-2D46-4F06-83DF-3EB3E51DD32F}"/>
              </a:ext>
            </a:extLst>
          </p:cNvPr>
          <p:cNvSpPr txBox="1"/>
          <p:nvPr/>
        </p:nvSpPr>
        <p:spPr>
          <a:xfrm>
            <a:off x="743990" y="52878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http://neuromorpho.org/</a:t>
            </a:r>
          </a:p>
        </p:txBody>
      </p:sp>
    </p:spTree>
    <p:extLst>
      <p:ext uri="{BB962C8B-B14F-4D97-AF65-F5344CB8AC3E}">
        <p14:creationId xmlns:p14="http://schemas.microsoft.com/office/powerpoint/2010/main" val="499887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2347</Words>
  <Application>Microsoft Office PowerPoint</Application>
  <PresentationFormat>Экран (4:3)</PresentationFormat>
  <Paragraphs>363</Paragraphs>
  <Slides>51</Slides>
  <Notes>0</Notes>
  <HiddenSlides>4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Arial</vt:lpstr>
      <vt:lpstr>Calibri</vt:lpstr>
      <vt:lpstr>Times New Roman</vt:lpstr>
      <vt:lpstr>Тема Office</vt:lpstr>
      <vt:lpstr>Формула</vt:lpstr>
      <vt:lpstr>Введение в нейробиологию и математические модели нейронов</vt:lpstr>
      <vt:lpstr>О чем этот курс</vt:lpstr>
      <vt:lpstr>Для кого этот курс</vt:lpstr>
      <vt:lpstr>План курса</vt:lpstr>
      <vt:lpstr>Система оценивания</vt:lpstr>
      <vt:lpstr>Контакты</vt:lpstr>
      <vt:lpstr>Нервная система</vt:lpstr>
      <vt:lpstr>Нейроны</vt:lpstr>
      <vt:lpstr>Разнообразие нейронов</vt:lpstr>
      <vt:lpstr>Пример. Устройство сетчатки</vt:lpstr>
      <vt:lpstr>Мембранный потенциал</vt:lpstr>
      <vt:lpstr>Сигналы в нервной системе</vt:lpstr>
      <vt:lpstr>Сигналы в нервной системе</vt:lpstr>
      <vt:lpstr>Синапсы</vt:lpstr>
      <vt:lpstr>Возбуждение и торможение</vt:lpstr>
      <vt:lpstr>Нейромодуляция </vt:lpstr>
      <vt:lpstr>Кодирование в нервной системе</vt:lpstr>
      <vt:lpstr>Частотное кодирование и адаптация</vt:lpstr>
      <vt:lpstr>Анатомическое кодирование</vt:lpstr>
      <vt:lpstr>Популяционное кодирование</vt:lpstr>
      <vt:lpstr>Временное кодирование</vt:lpstr>
      <vt:lpstr>Интеграция информации</vt:lpstr>
      <vt:lpstr>Интеграция информации в кортексе</vt:lpstr>
      <vt:lpstr>Математические модели нейронов</vt:lpstr>
      <vt:lpstr>Презентация PowerPoint</vt:lpstr>
      <vt:lpstr>Презентация PowerPoint</vt:lpstr>
      <vt:lpstr>Презентация PowerPoint</vt:lpstr>
      <vt:lpstr>Электрическая схема пассивной мембраны</vt:lpstr>
      <vt:lpstr>Уравнение пассивной мембраны</vt:lpstr>
      <vt:lpstr>Динамика мембранного потенциала</vt:lpstr>
      <vt:lpstr>Генерация спайка</vt:lpstr>
      <vt:lpstr>Реакция на постоянный и переменный сигнал</vt:lpstr>
      <vt:lpstr>Сравнение с биологическими нейронами</vt:lpstr>
      <vt:lpstr>Виды активности нейронов</vt:lpstr>
      <vt:lpstr>Модификация модели: адаптация порога</vt:lpstr>
      <vt:lpstr>Возможности модели I&amp;F</vt:lpstr>
      <vt:lpstr>Простая модель синапса</vt:lpstr>
      <vt:lpstr>Сети простых I&amp;F нейронов</vt:lpstr>
      <vt:lpstr>Синхронизация</vt:lpstr>
      <vt:lpstr>Приложения модели I&amp;F</vt:lpstr>
      <vt:lpstr>Заключение</vt:lpstr>
      <vt:lpstr>Проекты</vt:lpstr>
      <vt:lpstr>Проекты</vt:lpstr>
      <vt:lpstr>Проекты</vt:lpstr>
      <vt:lpstr>Проекты</vt:lpstr>
      <vt:lpstr>Проекты</vt:lpstr>
      <vt:lpstr>Проекты</vt:lpstr>
      <vt:lpstr>Проекты</vt:lpstr>
      <vt:lpstr>Проекты</vt:lpstr>
      <vt:lpstr>Проекты</vt:lpstr>
      <vt:lpstr>Проекты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647</cp:revision>
  <dcterms:created xsi:type="dcterms:W3CDTF">2018-03-27T09:04:50Z</dcterms:created>
  <dcterms:modified xsi:type="dcterms:W3CDTF">2021-07-07T07:23:45Z</dcterms:modified>
</cp:coreProperties>
</file>